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54" r:id="rId2"/>
    <p:sldId id="390" r:id="rId3"/>
    <p:sldId id="728" r:id="rId4"/>
    <p:sldId id="754" r:id="rId5"/>
    <p:sldId id="735" r:id="rId6"/>
    <p:sldId id="736" r:id="rId7"/>
    <p:sldId id="737" r:id="rId8"/>
    <p:sldId id="738" r:id="rId9"/>
    <p:sldId id="739" r:id="rId10"/>
    <p:sldId id="755" r:id="rId11"/>
    <p:sldId id="743" r:id="rId12"/>
    <p:sldId id="745" r:id="rId13"/>
    <p:sldId id="744" r:id="rId14"/>
    <p:sldId id="740" r:id="rId15"/>
    <p:sldId id="742" r:id="rId16"/>
    <p:sldId id="756" r:id="rId17"/>
    <p:sldId id="741" r:id="rId18"/>
    <p:sldId id="746" r:id="rId19"/>
    <p:sldId id="747" r:id="rId20"/>
    <p:sldId id="753" r:id="rId21"/>
    <p:sldId id="748" r:id="rId22"/>
    <p:sldId id="749" r:id="rId23"/>
    <p:sldId id="729" r:id="rId24"/>
    <p:sldId id="557" r:id="rId25"/>
    <p:sldId id="393" r:id="rId26"/>
    <p:sldId id="388" r:id="rId27"/>
    <p:sldId id="289" r:id="rId28"/>
  </p:sldIdLst>
  <p:sldSz cx="12188825"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75" autoAdjust="0"/>
    <p:restoredTop sz="73097" autoAdjust="0"/>
  </p:normalViewPr>
  <p:slideViewPr>
    <p:cSldViewPr>
      <p:cViewPr varScale="1">
        <p:scale>
          <a:sx n="69" d="100"/>
          <a:sy n="69" d="100"/>
        </p:scale>
        <p:origin x="1968" y="176"/>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lvl="1" indent="-228600">
              <a:buFont typeface="+mj-lt"/>
              <a:buAutoNum type="arabicPeriod" startAt="3"/>
            </a:pPr>
            <a:r>
              <a:rPr lang="en-US" sz="1100" b="0" i="0" kern="1200" baseline="0" dirty="0">
                <a:solidFill>
                  <a:schemeClr val="tx1"/>
                </a:solidFill>
                <a:latin typeface="+mn-lt"/>
                <a:ea typeface="+mn-ea"/>
                <a:cs typeface="+mn-cs"/>
              </a:rPr>
              <a:t>Under List of Values, select </a:t>
            </a:r>
            <a:r>
              <a:rPr lang="en-US" sz="1100" b="1" i="0" kern="1200" baseline="0" dirty="0">
                <a:solidFill>
                  <a:schemeClr val="tx1"/>
                </a:solidFill>
                <a:latin typeface="+mn-lt"/>
                <a:ea typeface="+mn-ea"/>
                <a:cs typeface="+mn-cs"/>
              </a:rPr>
              <a:t>SQL Query </a:t>
            </a:r>
            <a:r>
              <a:rPr lang="en-US" sz="1100" b="0" i="0" kern="1200" baseline="0" dirty="0">
                <a:solidFill>
                  <a:schemeClr val="tx1"/>
                </a:solidFill>
                <a:latin typeface="+mn-lt"/>
                <a:ea typeface="+mn-ea"/>
                <a:cs typeface="+mn-cs"/>
              </a:rPr>
              <a:t>for Type. For SQL Statement, enter </a:t>
            </a:r>
            <a:r>
              <a:rPr lang="en-US" sz="1150" b="0" i="0" kern="1200" baseline="0" dirty="0">
                <a:solidFill>
                  <a:schemeClr val="tx1"/>
                </a:solidFill>
                <a:latin typeface="Courier New" pitchFamily="49" charset="0"/>
                <a:ea typeface="+mn-ea"/>
                <a:cs typeface="Courier New" pitchFamily="49" charset="0"/>
              </a:rPr>
              <a:t>SELECT </a:t>
            </a:r>
            <a:r>
              <a:rPr lang="en-US" sz="1150" b="0" i="0" kern="1200" baseline="0" dirty="0" err="1">
                <a:solidFill>
                  <a:schemeClr val="tx1"/>
                </a:solidFill>
                <a:latin typeface="Courier New" pitchFamily="49" charset="0"/>
                <a:ea typeface="+mn-ea"/>
                <a:cs typeface="Courier New" pitchFamily="49" charset="0"/>
              </a:rPr>
              <a:t>ename</a:t>
            </a:r>
            <a:r>
              <a:rPr lang="en-US" sz="1150" b="0" i="0" kern="1200" baseline="0" dirty="0">
                <a:solidFill>
                  <a:schemeClr val="tx1"/>
                </a:solidFill>
                <a:latin typeface="Courier New" pitchFamily="49" charset="0"/>
                <a:ea typeface="+mn-ea"/>
                <a:cs typeface="Courier New" pitchFamily="49" charset="0"/>
              </a:rPr>
              <a:t>, </a:t>
            </a:r>
            <a:r>
              <a:rPr lang="en-US" sz="1150" b="0" i="0" kern="1200" baseline="0" dirty="0" err="1">
                <a:solidFill>
                  <a:schemeClr val="tx1"/>
                </a:solidFill>
                <a:latin typeface="Courier New" pitchFamily="49" charset="0"/>
                <a:ea typeface="+mn-ea"/>
                <a:cs typeface="Courier New" pitchFamily="49" charset="0"/>
              </a:rPr>
              <a:t>empno</a:t>
            </a:r>
            <a:r>
              <a:rPr lang="en-US" sz="1150" b="0" i="0" kern="1200" baseline="0" dirty="0">
                <a:solidFill>
                  <a:schemeClr val="tx1"/>
                </a:solidFill>
                <a:latin typeface="Courier New" pitchFamily="49" charset="0"/>
                <a:ea typeface="+mn-ea"/>
                <a:cs typeface="Courier New" pitchFamily="49" charset="0"/>
              </a:rPr>
              <a:t> FROM EMP ORDER BY 1</a:t>
            </a:r>
          </a:p>
          <a:p>
            <a:pPr marL="342900" lvl="1" indent="-228600">
              <a:buFont typeface="+mj-lt"/>
              <a:buAutoNum type="arabicPeriod" startAt="3"/>
            </a:pPr>
            <a:r>
              <a:rPr lang="en-US" sz="1150" b="0" i="0" kern="1200" baseline="0" dirty="0">
                <a:solidFill>
                  <a:schemeClr val="tx1"/>
                </a:solidFill>
                <a:latin typeface="Courier New" pitchFamily="49" charset="0"/>
                <a:ea typeface="+mn-ea"/>
                <a:cs typeface="Courier New" pitchFamily="49" charset="0"/>
              </a:rPr>
              <a:t>Under Source, for Type, select </a:t>
            </a:r>
            <a:r>
              <a:rPr lang="en-US" sz="1150" b="1" i="0" kern="1200" baseline="0" dirty="0">
                <a:solidFill>
                  <a:schemeClr val="tx1"/>
                </a:solidFill>
                <a:latin typeface="Courier New" pitchFamily="49" charset="0"/>
                <a:ea typeface="+mn-ea"/>
                <a:cs typeface="Courier New" pitchFamily="49" charset="0"/>
              </a:rPr>
              <a:t>SQL Query (return colon separated value)</a:t>
            </a:r>
            <a:r>
              <a:rPr lang="en-US" sz="1150" b="0" i="0" kern="1200" baseline="0" dirty="0">
                <a:solidFill>
                  <a:schemeClr val="tx1"/>
                </a:solidFill>
                <a:latin typeface="Courier New" pitchFamily="49" charset="0"/>
                <a:ea typeface="+mn-ea"/>
                <a:cs typeface="Courier New" pitchFamily="49" charset="0"/>
              </a:rPr>
              <a:t>. For SQL Query, enter SELECT </a:t>
            </a:r>
            <a:r>
              <a:rPr lang="en-US" sz="1150" b="0" i="0" kern="1200" baseline="0" dirty="0" err="1">
                <a:solidFill>
                  <a:schemeClr val="tx1"/>
                </a:solidFill>
                <a:latin typeface="Courier New" pitchFamily="49" charset="0"/>
                <a:ea typeface="+mn-ea"/>
                <a:cs typeface="Courier New" pitchFamily="49" charset="0"/>
              </a:rPr>
              <a:t>empno</a:t>
            </a:r>
            <a:r>
              <a:rPr lang="en-US" sz="1150" b="0" i="0" kern="1200" baseline="0" dirty="0">
                <a:solidFill>
                  <a:schemeClr val="tx1"/>
                </a:solidFill>
                <a:latin typeface="Courier New" pitchFamily="49" charset="0"/>
                <a:ea typeface="+mn-ea"/>
                <a:cs typeface="Courier New" pitchFamily="49" charset="0"/>
              </a:rPr>
              <a:t> FROM EMP  WHERE </a:t>
            </a:r>
            <a:r>
              <a:rPr lang="en-US" sz="1150" b="0" i="0" kern="1200" baseline="0" dirty="0" err="1">
                <a:solidFill>
                  <a:schemeClr val="tx1"/>
                </a:solidFill>
                <a:latin typeface="Courier New" pitchFamily="49" charset="0"/>
                <a:ea typeface="+mn-ea"/>
                <a:cs typeface="Courier New" pitchFamily="49" charset="0"/>
              </a:rPr>
              <a:t>deptno</a:t>
            </a:r>
            <a:r>
              <a:rPr lang="en-US" sz="1150" b="0" i="0" kern="1200" baseline="0" dirty="0">
                <a:solidFill>
                  <a:schemeClr val="tx1"/>
                </a:solidFill>
                <a:latin typeface="Courier New" pitchFamily="49" charset="0"/>
                <a:ea typeface="+mn-ea"/>
                <a:cs typeface="Courier New" pitchFamily="49" charset="0"/>
              </a:rPr>
              <a:t> = :P15_DEPTNO ORDER BY </a:t>
            </a:r>
            <a:r>
              <a:rPr lang="en-US" sz="1150" b="0" i="0" kern="1200" baseline="0" dirty="0" err="1">
                <a:solidFill>
                  <a:schemeClr val="tx1"/>
                </a:solidFill>
                <a:latin typeface="Courier New" pitchFamily="49" charset="0"/>
                <a:ea typeface="+mn-ea"/>
                <a:cs typeface="Courier New" pitchFamily="49" charset="0"/>
              </a:rPr>
              <a:t>ename</a:t>
            </a:r>
            <a:r>
              <a:rPr lang="en-US" sz="1150" b="0" i="0" kern="1200" baseline="0" dirty="0">
                <a:solidFill>
                  <a:schemeClr val="tx1"/>
                </a:solidFill>
                <a:latin typeface="Courier New" pitchFamily="49" charset="0"/>
                <a:ea typeface="+mn-ea"/>
                <a:cs typeface="Courier New" pitchFamily="49" charset="0"/>
              </a:rPr>
              <a:t> </a:t>
            </a:r>
            <a:br>
              <a:rPr lang="en-US" sz="1150" b="0" i="0" kern="1200" baseline="0" dirty="0">
                <a:solidFill>
                  <a:schemeClr val="tx1"/>
                </a:solidFill>
                <a:latin typeface="Courier New" pitchFamily="49" charset="0"/>
                <a:ea typeface="+mn-ea"/>
                <a:cs typeface="Courier New" pitchFamily="49" charset="0"/>
              </a:rPr>
            </a:br>
            <a:r>
              <a:rPr lang="en-US" sz="1150" b="0" i="0" kern="1200" baseline="0" dirty="0">
                <a:solidFill>
                  <a:schemeClr val="tx1"/>
                </a:solidFill>
                <a:latin typeface="Courier New" pitchFamily="49" charset="0"/>
                <a:ea typeface="+mn-ea"/>
                <a:cs typeface="Courier New" pitchFamily="49" charset="0"/>
              </a:rPr>
              <a:t>Now, click </a:t>
            </a:r>
            <a:r>
              <a:rPr lang="en-US" sz="1150" b="1" i="0" kern="1200" baseline="0" dirty="0">
                <a:solidFill>
                  <a:schemeClr val="tx1"/>
                </a:solidFill>
                <a:latin typeface="Courier New" pitchFamily="49" charset="0"/>
                <a:ea typeface="+mn-ea"/>
                <a:cs typeface="Courier New" pitchFamily="49" charset="0"/>
              </a:rPr>
              <a:t>Save</a:t>
            </a:r>
            <a:r>
              <a:rPr lang="en-US" sz="1150" b="0" i="0" kern="1200" baseline="0" dirty="0">
                <a:solidFill>
                  <a:schemeClr val="tx1"/>
                </a:solidFill>
                <a:latin typeface="Courier New" pitchFamily="49" charset="0"/>
                <a:ea typeface="+mn-ea"/>
                <a:cs typeface="Courier New" pitchFamily="49" charset="0"/>
              </a:rPr>
              <a:t>. You can click Save and Run Page now to see how the shuttle item type appears on the form page. However, if you created the form as a dialog page, you need to first run the report page and then click a record to view the form page.</a:t>
            </a:r>
          </a:p>
          <a:p>
            <a:pPr marL="114300" marR="0" lvl="0" indent="-228600" algn="l" defTabSz="914400" rtl="0" eaLnBrk="1" fontAlgn="auto" latinLnBrk="0" hangingPunct="1">
              <a:lnSpc>
                <a:spcPct val="100000"/>
              </a:lnSpc>
              <a:spcBef>
                <a:spcPts val="600"/>
              </a:spcBef>
              <a:spcAft>
                <a:spcPts val="0"/>
              </a:spcAft>
              <a:buClrTx/>
              <a:buSzTx/>
              <a:buFontTx/>
              <a:buNone/>
              <a:tabLst/>
              <a:defRPr/>
            </a:pPr>
            <a:r>
              <a:rPr lang="en-US" sz="1200" b="1" i="0" kern="1200" baseline="0" dirty="0">
                <a:solidFill>
                  <a:schemeClr val="tx1"/>
                </a:solidFill>
                <a:latin typeface="Courier New" pitchFamily="49" charset="0"/>
                <a:ea typeface="+mn-ea"/>
                <a:cs typeface="Courier New" pitchFamily="49" charset="0"/>
              </a:rPr>
              <a:t>Note</a:t>
            </a:r>
            <a:r>
              <a:rPr lang="en-US" sz="1200" b="0" i="0" kern="1200" baseline="0" dirty="0">
                <a:solidFill>
                  <a:schemeClr val="tx1"/>
                </a:solidFill>
                <a:latin typeface="Courier New" pitchFamily="49" charset="0"/>
                <a:ea typeface="+mn-ea"/>
                <a:cs typeface="Courier New" pitchFamily="49" charset="0"/>
              </a:rPr>
              <a:t>: </a:t>
            </a:r>
            <a:r>
              <a:rPr lang="en-US" sz="1100" b="0" i="0" kern="1200" dirty="0">
                <a:solidFill>
                  <a:schemeClr val="tx1"/>
                </a:solidFill>
                <a:latin typeface="+mn-lt"/>
                <a:ea typeface="+mn-ea"/>
                <a:cs typeface="+mn-cs"/>
              </a:rPr>
              <a:t>You can reference item values stored in session state in regions, computations, processes, validation, and branches. For more information, see </a:t>
            </a:r>
            <a:r>
              <a:rPr lang="en-US" sz="1100" b="0" i="1" kern="1200" dirty="0">
                <a:solidFill>
                  <a:schemeClr val="tx1"/>
                </a:solidFill>
                <a:latin typeface="+mn-lt"/>
                <a:ea typeface="+mn-ea"/>
                <a:cs typeface="+mn-cs"/>
              </a:rPr>
              <a:t>Oracle Application Express App</a:t>
            </a:r>
            <a:r>
              <a:rPr lang="en-US" sz="1100" b="0" i="1" kern="1200" baseline="0" dirty="0">
                <a:solidFill>
                  <a:schemeClr val="tx1"/>
                </a:solidFill>
                <a:latin typeface="+mn-lt"/>
                <a:ea typeface="+mn-ea"/>
                <a:cs typeface="+mn-cs"/>
              </a:rPr>
              <a:t> Builder User’s Guide</a:t>
            </a:r>
            <a:endParaRPr lang="en-US" sz="1100" b="0" i="0" kern="1200" baseline="0" dirty="0">
              <a:solidFill>
                <a:schemeClr val="tx1"/>
              </a:solidFill>
              <a:latin typeface="+mn-lt"/>
              <a:ea typeface="+mn-ea"/>
              <a:cs typeface="+mn-cs"/>
            </a:endParaRPr>
          </a:p>
          <a:p>
            <a:pPr marL="114300" lvl="0" indent="-228600">
              <a:buFontTx/>
              <a:buNone/>
            </a:pPr>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013399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00" b="0" i="0" kern="1200" dirty="0">
                <a:solidFill>
                  <a:schemeClr val="tx1"/>
                </a:solidFill>
                <a:latin typeface="+mn-lt"/>
                <a:ea typeface="+mn-ea"/>
                <a:cs typeface="+mn-cs"/>
              </a:rPr>
              <a:t>Item attributes affect the display of items on a page. For example, these attributes can impact where a label displays, how large an item is, and if the item displays next to or below the previous item.</a:t>
            </a:r>
          </a:p>
          <a:p>
            <a:pPr lvl="0">
              <a:buFont typeface="Arial" pitchFamily="34" charset="0"/>
              <a:buNone/>
            </a:pPr>
            <a:r>
              <a:rPr lang="en-US" sz="1100" b="0" i="0" kern="1200" dirty="0">
                <a:solidFill>
                  <a:schemeClr val="tx1"/>
                </a:solidFill>
                <a:latin typeface="+mn-lt"/>
                <a:ea typeface="+mn-ea"/>
                <a:cs typeface="+mn-cs"/>
              </a:rPr>
              <a:t>To edit item attributes in the property editor, perform</a:t>
            </a:r>
            <a:r>
              <a:rPr lang="en-US" sz="1100" b="0" i="0" kern="1200" baseline="0" dirty="0">
                <a:solidFill>
                  <a:schemeClr val="tx1"/>
                </a:solidFill>
                <a:latin typeface="+mn-lt"/>
                <a:ea typeface="+mn-ea"/>
                <a:cs typeface="+mn-cs"/>
              </a:rPr>
              <a:t> the following steps:</a:t>
            </a:r>
          </a:p>
          <a:p>
            <a:pPr marL="457200" lvl="1" indent="-228600">
              <a:buFont typeface="+mj-lt"/>
              <a:buAutoNum type="arabicPeriod"/>
            </a:pPr>
            <a:r>
              <a:rPr lang="en-US" sz="1050" b="0" i="0" kern="1200" dirty="0">
                <a:solidFill>
                  <a:schemeClr val="tx1"/>
                </a:solidFill>
                <a:latin typeface="+mn-lt"/>
                <a:ea typeface="+mn-ea"/>
                <a:cs typeface="+mn-cs"/>
              </a:rPr>
              <a:t>View the page in Page Designer</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b="0" i="0" kern="1200" dirty="0">
                <a:solidFill>
                  <a:schemeClr val="tx1"/>
                </a:solidFill>
                <a:latin typeface="+mn-lt"/>
                <a:ea typeface="+mn-ea"/>
                <a:cs typeface="+mn-cs"/>
              </a:rPr>
              <a:t>In either the Rendering tab or the Layout tab, select the item to edit. The Property Editor changes to display item attributes. Attributes are organized in groups.</a:t>
            </a:r>
          </a:p>
          <a:p>
            <a:pPr marL="457200" lvl="1" indent="-228600">
              <a:buFont typeface="+mj-lt"/>
              <a:buAutoNum type="arabicPeriod"/>
            </a:pPr>
            <a:r>
              <a:rPr lang="en-IN" sz="1050" b="0" i="0" u="none" strike="noStrike" kern="1200" dirty="0">
                <a:solidFill>
                  <a:schemeClr val="tx1"/>
                </a:solidFill>
                <a:effectLst/>
                <a:latin typeface="+mn-lt"/>
                <a:ea typeface="+mn-ea"/>
                <a:cs typeface="+mn-cs"/>
              </a:rPr>
              <a:t>To find a group or attribute:</a:t>
            </a:r>
          </a:p>
          <a:p>
            <a:pPr marL="628650" lvl="2" indent="-228600"/>
            <a:r>
              <a:rPr lang="en-IN" sz="900" b="1" i="0" u="none" strike="noStrike" kern="1200" dirty="0">
                <a:solidFill>
                  <a:schemeClr val="tx1"/>
                </a:solidFill>
                <a:effectLst/>
                <a:latin typeface="+mn-lt"/>
                <a:ea typeface="+mn-ea"/>
                <a:cs typeface="+mn-cs"/>
              </a:rPr>
              <a:t>Search for the group or attribute</a:t>
            </a:r>
            <a:r>
              <a:rPr lang="en-IN" sz="900" b="0" i="0" u="none" strike="noStrike" kern="1200" dirty="0">
                <a:solidFill>
                  <a:schemeClr val="tx1"/>
                </a:solidFill>
                <a:effectLst/>
                <a:latin typeface="+mn-lt"/>
                <a:ea typeface="+mn-ea"/>
                <a:cs typeface="+mn-cs"/>
              </a:rPr>
              <a:t> - Enter keywords in the Filter Properties field. The Property Editor displays the group or attributes. To return to the default display, delete the keywords.</a:t>
            </a:r>
          </a:p>
          <a:p>
            <a:pPr marL="628650" marR="0" lvl="2"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1" i="0" u="none" strike="noStrike" kern="1200" dirty="0">
                <a:solidFill>
                  <a:schemeClr val="tx1"/>
                </a:solidFill>
                <a:effectLst/>
                <a:latin typeface="+mn-lt"/>
                <a:ea typeface="+mn-ea"/>
                <a:cs typeface="+mn-cs"/>
              </a:rPr>
              <a:t>Use Go to Group</a:t>
            </a:r>
            <a:r>
              <a:rPr lang="en-IN" sz="900" b="0" i="0" u="none" strike="noStrike" kern="1200" dirty="0">
                <a:solidFill>
                  <a:schemeClr val="tx1"/>
                </a:solidFill>
                <a:effectLst/>
                <a:latin typeface="+mn-lt"/>
                <a:ea typeface="+mn-ea"/>
                <a:cs typeface="+mn-cs"/>
              </a:rPr>
              <a:t> - Click </a:t>
            </a:r>
            <a:r>
              <a:rPr lang="en-IN" sz="900" b="1" i="0" u="none" strike="noStrike" kern="1200" dirty="0">
                <a:solidFill>
                  <a:schemeClr val="tx1"/>
                </a:solidFill>
                <a:effectLst/>
                <a:latin typeface="+mn-lt"/>
                <a:ea typeface="+mn-ea"/>
                <a:cs typeface="+mn-cs"/>
              </a:rPr>
              <a:t>Go to Group</a:t>
            </a:r>
            <a:r>
              <a:rPr lang="en-IN" sz="900" b="0" i="0" u="none" strike="noStrike" kern="1200" dirty="0">
                <a:solidFill>
                  <a:schemeClr val="tx1"/>
                </a:solidFill>
                <a:effectLst/>
                <a:latin typeface="+mn-lt"/>
                <a:ea typeface="+mn-ea"/>
                <a:cs typeface="+mn-cs"/>
              </a:rPr>
              <a:t> and select the group. To return the default display, click </a:t>
            </a:r>
            <a:r>
              <a:rPr lang="en-IN" sz="900" b="1" i="0" u="none" strike="noStrike" kern="1200" dirty="0">
                <a:solidFill>
                  <a:schemeClr val="tx1"/>
                </a:solidFill>
                <a:effectLst/>
                <a:latin typeface="+mn-lt"/>
                <a:ea typeface="+mn-ea"/>
                <a:cs typeface="+mn-cs"/>
              </a:rPr>
              <a:t>Go to Group</a:t>
            </a:r>
            <a:r>
              <a:rPr lang="en-IN" sz="900" b="0" i="0" u="none" strike="noStrike" kern="1200" dirty="0">
                <a:solidFill>
                  <a:schemeClr val="tx1"/>
                </a:solidFill>
                <a:effectLst/>
                <a:latin typeface="+mn-lt"/>
                <a:ea typeface="+mn-ea"/>
                <a:cs typeface="+mn-cs"/>
              </a:rPr>
              <a:t> again and select </a:t>
            </a:r>
            <a:r>
              <a:rPr lang="en-IN" sz="900" b="1" i="0" u="none" strike="noStrike" kern="1200" dirty="0">
                <a:solidFill>
                  <a:schemeClr val="tx1"/>
                </a:solidFill>
                <a:effectLst/>
                <a:latin typeface="+mn-lt"/>
                <a:ea typeface="+mn-ea"/>
                <a:cs typeface="+mn-cs"/>
              </a:rPr>
              <a:t>Expand All</a:t>
            </a:r>
            <a:r>
              <a:rPr lang="en-IN" sz="900" b="0" i="0" u="none" strike="noStrike" kern="1200" dirty="0">
                <a:solidFill>
                  <a:schemeClr val="tx1"/>
                </a:solidFill>
                <a:effectLst/>
                <a:latin typeface="+mn-lt"/>
                <a:ea typeface="+mn-ea"/>
                <a:cs typeface="+mn-cs"/>
              </a:rPr>
              <a:t>.</a:t>
            </a:r>
            <a:endParaRPr lang="en-US" sz="1050" b="0" i="0" kern="1200" dirty="0">
              <a:solidFill>
                <a:schemeClr val="tx1"/>
              </a:solidFill>
              <a:latin typeface="+mn-lt"/>
              <a:ea typeface="+mn-ea"/>
              <a:cs typeface="+mn-cs"/>
            </a:endParaRP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b="0" i="0" kern="1200" dirty="0">
                <a:solidFill>
                  <a:schemeClr val="tx1"/>
                </a:solidFill>
                <a:latin typeface="+mn-lt"/>
                <a:ea typeface="+mn-ea"/>
                <a:cs typeface="+mn-cs"/>
              </a:rPr>
              <a:t>Edit the appropriate attributes. Edited attributes display a blue marker to the left of the attribute name until the page is saved. </a:t>
            </a:r>
            <a:br>
              <a:rPr lang="en-US" sz="1050" b="0" i="0" kern="1200" dirty="0">
                <a:solidFill>
                  <a:schemeClr val="tx1"/>
                </a:solidFill>
                <a:latin typeface="+mn-lt"/>
                <a:ea typeface="+mn-ea"/>
                <a:cs typeface="+mn-cs"/>
              </a:rPr>
            </a:br>
            <a:r>
              <a:rPr lang="en-US" sz="1050" b="1" i="0" kern="1200" dirty="0">
                <a:solidFill>
                  <a:schemeClr val="tx1"/>
                </a:solidFill>
                <a:latin typeface="+mn-lt"/>
                <a:ea typeface="+mn-ea"/>
                <a:cs typeface="+mn-cs"/>
              </a:rPr>
              <a:t>Note</a:t>
            </a:r>
            <a:r>
              <a:rPr lang="en-US" sz="1050" b="0" i="0" kern="1200" dirty="0">
                <a:solidFill>
                  <a:schemeClr val="tx1"/>
                </a:solidFill>
                <a:latin typeface="+mn-lt"/>
                <a:ea typeface="+mn-ea"/>
                <a:cs typeface="+mn-cs"/>
              </a:rPr>
              <a:t>: To learn more about an attribute, see field-level Help.</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b="0" i="0" kern="1200" dirty="0">
                <a:solidFill>
                  <a:schemeClr val="tx1"/>
                </a:solidFill>
                <a:latin typeface="+mn-lt"/>
                <a:ea typeface="+mn-ea"/>
                <a:cs typeface="+mn-cs"/>
              </a:rPr>
              <a:t>Click Save.</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endParaRPr lang="en-US" sz="1050" b="0" i="0" kern="1200" dirty="0">
              <a:solidFill>
                <a:schemeClr val="tx1"/>
              </a:solidFill>
              <a:latin typeface="+mn-lt"/>
              <a:ea typeface="+mn-ea"/>
              <a:cs typeface="+mn-cs"/>
            </a:endParaRPr>
          </a:p>
          <a:p>
            <a:pPr marL="457200" lvl="1" indent="-228600">
              <a:buFont typeface="+mj-lt"/>
              <a:buAutoNum type="arabicPeriod"/>
            </a:pPr>
            <a:endParaRPr lang="en-US" sz="95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531784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00" b="0" i="0" kern="1200" dirty="0">
                <a:solidFill>
                  <a:schemeClr val="tx1"/>
                </a:solidFill>
                <a:latin typeface="+mn-lt"/>
                <a:ea typeface="+mn-ea"/>
                <a:cs typeface="+mn-cs"/>
              </a:rPr>
              <a:t>Syntax for referencing item values:</a:t>
            </a:r>
          </a:p>
          <a:p>
            <a:pPr lvl="1">
              <a:buFont typeface="Arial" pitchFamily="34" charset="0"/>
              <a:buChar char="•"/>
            </a:pPr>
            <a:r>
              <a:rPr lang="en-US" sz="900" b="1" i="0" kern="1200" dirty="0">
                <a:solidFill>
                  <a:schemeClr val="tx1"/>
                </a:solidFill>
                <a:latin typeface="Courier New" pitchFamily="49" charset="0"/>
                <a:ea typeface="+mn-ea"/>
                <a:cs typeface="Courier New" pitchFamily="49" charset="0"/>
              </a:rPr>
              <a:t>:MY_ITEM</a:t>
            </a:r>
            <a:r>
              <a:rPr lang="en-US" sz="900" b="1" i="0" kern="1200" baseline="0" dirty="0">
                <a:solidFill>
                  <a:schemeClr val="tx1"/>
                </a:solidFill>
                <a:latin typeface="Courier New" pitchFamily="49" charset="0"/>
                <a:ea typeface="+mn-ea"/>
                <a:cs typeface="Courier New" pitchFamily="49" charset="0"/>
              </a:rPr>
              <a:t> </a:t>
            </a:r>
            <a:r>
              <a:rPr lang="en-US" sz="900" b="0" i="0" kern="1200" baseline="0" dirty="0">
                <a:solidFill>
                  <a:schemeClr val="tx1"/>
                </a:solidFill>
                <a:latin typeface="+mn-lt"/>
                <a:ea typeface="+mn-ea"/>
                <a:cs typeface="+mn-cs"/>
              </a:rPr>
              <a:t>– Use this syntax for references within a SQL query and within PL/SQL code.</a:t>
            </a:r>
          </a:p>
          <a:p>
            <a:pPr lvl="1">
              <a:buFont typeface="Arial" pitchFamily="34" charset="0"/>
              <a:buChar char="•"/>
            </a:pPr>
            <a:r>
              <a:rPr lang="en-US" sz="900" b="1" i="0" kern="1200" baseline="0" dirty="0">
                <a:solidFill>
                  <a:schemeClr val="tx1"/>
                </a:solidFill>
                <a:latin typeface="Courier New" pitchFamily="49" charset="0"/>
                <a:ea typeface="+mn-ea"/>
                <a:cs typeface="Courier New" pitchFamily="49" charset="0"/>
              </a:rPr>
              <a:t>V('MY_ITEM') </a:t>
            </a:r>
            <a:r>
              <a:rPr lang="en-US" sz="900" b="0" i="0" kern="1200" baseline="0" dirty="0">
                <a:solidFill>
                  <a:schemeClr val="tx1"/>
                </a:solidFill>
                <a:latin typeface="+mn-lt"/>
                <a:ea typeface="+mn-ea"/>
                <a:cs typeface="+mn-cs"/>
              </a:rPr>
              <a:t>– This is the </a:t>
            </a:r>
            <a:r>
              <a:rPr lang="en-US" sz="1100" b="0" i="0" kern="1200" dirty="0">
                <a:solidFill>
                  <a:schemeClr val="tx1"/>
                </a:solidFill>
                <a:latin typeface="+mn-lt"/>
                <a:ea typeface="+mn-ea"/>
                <a:cs typeface="+mn-cs"/>
              </a:rPr>
              <a:t>PL/SQL syntax referencing the item value using the V function. Use this syntax in PL/SQL code of packages or stored procedures and functions. Avoid this syntax in SQL statements. It may result in performance problems.</a:t>
            </a:r>
          </a:p>
          <a:p>
            <a:pPr lvl="1">
              <a:buFont typeface="Arial" pitchFamily="34" charset="0"/>
              <a:buChar char="•"/>
            </a:pPr>
            <a:r>
              <a:rPr lang="en-US" sz="1100" b="1" i="0" kern="1200" dirty="0">
                <a:solidFill>
                  <a:schemeClr val="tx1"/>
                </a:solidFill>
                <a:latin typeface="Courier New" pitchFamily="49" charset="0"/>
                <a:ea typeface="+mn-ea"/>
                <a:cs typeface="Courier New" pitchFamily="49" charset="0"/>
              </a:rPr>
              <a:t>NV('MY_NUMERIC_ITEM') </a:t>
            </a:r>
            <a:r>
              <a:rPr lang="en-US" sz="1100" b="0" i="0" kern="1200" dirty="0">
                <a:solidFill>
                  <a:schemeClr val="tx1"/>
                </a:solidFill>
                <a:latin typeface="+mn-lt"/>
                <a:ea typeface="+mn-ea"/>
                <a:cs typeface="+mn-cs"/>
              </a:rPr>
              <a:t>– This is the standard PL/SQL syntax referencing the numeric item value using the NV function. Use this syntax in PL/SQL code of packages or stored procedures and functions. Avoid this syntax in SQL statements. It may result in performance problems.</a:t>
            </a:r>
          </a:p>
          <a:p>
            <a:pPr lvl="1">
              <a:buFont typeface="Arial" pitchFamily="34" charset="0"/>
              <a:buChar char="•"/>
            </a:pPr>
            <a:r>
              <a:rPr lang="en-US" sz="1100" b="1" i="0" kern="1200" dirty="0">
                <a:solidFill>
                  <a:schemeClr val="tx1"/>
                </a:solidFill>
                <a:latin typeface="Courier New" pitchFamily="49" charset="0"/>
                <a:ea typeface="+mn-ea"/>
                <a:cs typeface="Courier New" pitchFamily="49" charset="0"/>
              </a:rPr>
              <a:t>&amp;MY_ITEM. </a:t>
            </a:r>
            <a:r>
              <a:rPr lang="en-US" sz="1100" b="0" i="0" kern="1200" dirty="0">
                <a:solidFill>
                  <a:schemeClr val="tx1"/>
                </a:solidFill>
                <a:latin typeface="+mn-lt"/>
                <a:ea typeface="+mn-ea"/>
                <a:cs typeface="+mn-cs"/>
              </a:rPr>
              <a:t>- S</a:t>
            </a:r>
            <a:r>
              <a:rPr lang="en-US" sz="1100" b="0" i="0" kern="1200" baseline="0" dirty="0">
                <a:solidFill>
                  <a:schemeClr val="tx1"/>
                </a:solidFill>
                <a:latin typeface="+mn-lt"/>
                <a:ea typeface="+mn-ea"/>
                <a:cs typeface="+mn-cs"/>
              </a:rPr>
              <a:t>tatic text. Exact Substitution. Exact substitution syntax should be avoided in SQL or PL/SQL code because it can result in SQL Injection vulnerabilities.</a:t>
            </a:r>
            <a:endParaRPr lang="en-US" sz="1100" b="0" i="0" kern="1200" dirty="0">
              <a:solidFill>
                <a:schemeClr val="tx1"/>
              </a:solidFill>
              <a:latin typeface="+mn-lt"/>
              <a:ea typeface="+mn-ea"/>
              <a:cs typeface="+mn-cs"/>
            </a:endParaRPr>
          </a:p>
          <a:p>
            <a:pPr lvl="1">
              <a:buFont typeface="Arial" pitchFamily="34" charset="0"/>
              <a:buChar char="•"/>
            </a:pPr>
            <a:endParaRPr lang="en-US" sz="1100" b="0" i="0" kern="1200" dirty="0">
              <a:solidFill>
                <a:schemeClr val="tx1"/>
              </a:solidFill>
              <a:latin typeface="+mn-lt"/>
              <a:ea typeface="+mn-ea"/>
              <a:cs typeface="+mn-cs"/>
            </a:endParaRPr>
          </a:p>
          <a:p>
            <a:pPr lvl="1">
              <a:buFont typeface="Arial" pitchFamily="34" charset="0"/>
              <a:buChar char="•"/>
            </a:pPr>
            <a:endParaRPr lang="en-US" sz="1100" b="0" i="0" kern="1200" dirty="0">
              <a:solidFill>
                <a:schemeClr val="tx1"/>
              </a:solidFill>
              <a:latin typeface="+mn-lt"/>
              <a:ea typeface="+mn-ea"/>
              <a:cs typeface="+mn-cs"/>
            </a:endParaRPr>
          </a:p>
          <a:p>
            <a:pPr lvl="1">
              <a:buFont typeface="Arial" pitchFamily="34" charset="0"/>
              <a:buChar char="•"/>
            </a:pPr>
            <a:endParaRPr lang="en-US" sz="1100" b="0" i="0" kern="1200" dirty="0">
              <a:solidFill>
                <a:schemeClr val="tx1"/>
              </a:solidFill>
              <a:latin typeface="+mn-lt"/>
              <a:ea typeface="+mn-ea"/>
              <a:cs typeface="+mn-cs"/>
            </a:endParaRPr>
          </a:p>
          <a:p>
            <a:pPr lvl="1">
              <a:buFont typeface="Arial" pitchFamily="34" charset="0"/>
              <a:buChar char="•"/>
            </a:pPr>
            <a:endParaRPr lang="en-US" sz="1100" b="0" i="0" kern="1200" dirty="0">
              <a:solidFill>
                <a:schemeClr val="tx1"/>
              </a:solidFill>
              <a:latin typeface="+mn-lt"/>
              <a:ea typeface="+mn-ea"/>
              <a:cs typeface="+mn-cs"/>
            </a:endParaRPr>
          </a:p>
          <a:p>
            <a:pPr lvl="1">
              <a:buFont typeface="Arial" pitchFamily="34" charset="0"/>
              <a:buChar char="•"/>
            </a:pPr>
            <a:endParaRPr lang="en-US" sz="1100" b="0" i="0" kern="1200" dirty="0">
              <a:solidFill>
                <a:schemeClr val="tx1"/>
              </a:solidFill>
              <a:latin typeface="+mn-lt"/>
              <a:ea typeface="+mn-ea"/>
              <a:cs typeface="+mn-cs"/>
            </a:endParaRPr>
          </a:p>
          <a:p>
            <a:pPr lvl="1">
              <a:buFont typeface="Arial" pitchFamily="34" charset="0"/>
              <a:buChar char="•"/>
            </a:pPr>
            <a:endParaRPr lang="en-US" sz="90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2021611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00" b="0" i="0" kern="1200" dirty="0">
                <a:solidFill>
                  <a:schemeClr val="tx1"/>
                </a:solidFill>
                <a:latin typeface="+mn-lt"/>
                <a:ea typeface="+mn-ea"/>
                <a:cs typeface="+mn-cs"/>
              </a:rPr>
              <a:t>Quick picks enable users to select predefined values with just one click, rather than typing in text or selecting from a list of available options. If the item type supports quick pick selection, use the Quick Picks attributes to define up to ten selections that display under a given item. Clicking on a quick pick sets the value of item.</a:t>
            </a:r>
          </a:p>
          <a:p>
            <a:pPr lvl="0">
              <a:buFont typeface="Arial" pitchFamily="34" charset="0"/>
              <a:buNone/>
            </a:pPr>
            <a:r>
              <a:rPr lang="en-US" sz="1100" b="0" i="0" kern="1200" dirty="0">
                <a:solidFill>
                  <a:schemeClr val="tx1"/>
                </a:solidFill>
                <a:latin typeface="+mn-lt"/>
                <a:ea typeface="+mn-ea"/>
                <a:cs typeface="+mn-cs"/>
              </a:rPr>
              <a:t>The slide shows an example of creating</a:t>
            </a:r>
            <a:r>
              <a:rPr lang="en-US" sz="1100" b="0" i="0" kern="1200" baseline="0" dirty="0">
                <a:solidFill>
                  <a:schemeClr val="tx1"/>
                </a:solidFill>
                <a:latin typeface="+mn-lt"/>
                <a:ea typeface="+mn-ea"/>
                <a:cs typeface="+mn-cs"/>
              </a:rPr>
              <a:t> quick picks to select a department name on the Department Details form. </a:t>
            </a:r>
          </a:p>
          <a:p>
            <a:pPr lvl="0">
              <a:buFont typeface="Arial" pitchFamily="34" charset="0"/>
              <a:buNone/>
            </a:pPr>
            <a:r>
              <a:rPr lang="en-US" sz="1200" b="0" i="0" kern="1200" dirty="0">
                <a:solidFill>
                  <a:schemeClr val="tx1"/>
                </a:solidFill>
                <a:latin typeface="+mn-lt"/>
                <a:ea typeface="+mn-ea"/>
                <a:cs typeface="+mn-cs"/>
              </a:rPr>
              <a:t>To create a quick pick in page designer, perform the following steps:</a:t>
            </a:r>
          </a:p>
          <a:p>
            <a:pPr marL="457200" lvl="1" indent="-228600">
              <a:buFont typeface="+mj-lt"/>
              <a:buAutoNum type="arabicPeriod"/>
            </a:pPr>
            <a:r>
              <a:rPr lang="en-US" sz="1200" b="0" i="0" kern="1200" dirty="0">
                <a:solidFill>
                  <a:schemeClr val="tx1"/>
                </a:solidFill>
                <a:latin typeface="+mn-lt"/>
                <a:ea typeface="+mn-ea"/>
                <a:cs typeface="+mn-cs"/>
              </a:rPr>
              <a:t>View the item attributes in the Property Editor. In the slide, select</a:t>
            </a:r>
            <a:r>
              <a:rPr lang="en-US" sz="1200" b="0" i="0" kern="1200" baseline="0" dirty="0">
                <a:solidFill>
                  <a:schemeClr val="tx1"/>
                </a:solidFill>
                <a:latin typeface="+mn-lt"/>
                <a:ea typeface="+mn-ea"/>
                <a:cs typeface="+mn-cs"/>
              </a:rPr>
              <a:t> P&lt;n&gt;_DNAME and view the item attributes in the Property Editor.</a:t>
            </a:r>
            <a:endParaRPr lang="en-US" sz="1200" b="0" i="0" kern="1200" dirty="0">
              <a:solidFill>
                <a:schemeClr val="tx1"/>
              </a:solidFill>
              <a:latin typeface="+mn-lt"/>
              <a:ea typeface="+mn-ea"/>
              <a:cs typeface="+mn-cs"/>
            </a:endParaRPr>
          </a:p>
          <a:p>
            <a:pPr marL="457200" lvl="1" indent="-228600">
              <a:buFont typeface="+mj-lt"/>
              <a:buAutoNum type="arabicPeriod"/>
            </a:pPr>
            <a:r>
              <a:rPr lang="en-US" sz="1200" b="0" i="0" kern="1200" dirty="0">
                <a:solidFill>
                  <a:schemeClr val="tx1"/>
                </a:solidFill>
                <a:latin typeface="+mn-lt"/>
                <a:ea typeface="+mn-ea"/>
                <a:cs typeface="+mn-cs"/>
              </a:rPr>
              <a:t>Under Quick Picks, specify whether quick picks display for this page item.</a:t>
            </a:r>
          </a:p>
          <a:p>
            <a:pPr marL="800100" lvl="3" indent="-228600">
              <a:buFont typeface="+mj-lt"/>
              <a:buAutoNum type="alphaLcParenR"/>
            </a:pPr>
            <a:r>
              <a:rPr lang="en-US" sz="1200" b="0" i="0" kern="1200" dirty="0">
                <a:solidFill>
                  <a:schemeClr val="tx1"/>
                </a:solidFill>
                <a:latin typeface="+mn-lt"/>
                <a:ea typeface="+mn-ea"/>
                <a:cs typeface="+mn-cs"/>
              </a:rPr>
              <a:t>Show Quick Picks: Select </a:t>
            </a:r>
            <a:r>
              <a:rPr lang="en-US" sz="1200" b="1" i="0" kern="1200" dirty="0">
                <a:solidFill>
                  <a:schemeClr val="tx1"/>
                </a:solidFill>
                <a:latin typeface="+mn-lt"/>
                <a:ea typeface="+mn-ea"/>
                <a:cs typeface="+mn-cs"/>
              </a:rPr>
              <a:t>Yes</a:t>
            </a:r>
          </a:p>
          <a:p>
            <a:pPr marL="800100" lvl="3" indent="-228600">
              <a:buFont typeface="+mj-lt"/>
              <a:buAutoNum type="alphaLcParenR"/>
            </a:pPr>
            <a:r>
              <a:rPr lang="en-US" sz="1200" b="0" i="0" kern="1200" dirty="0">
                <a:solidFill>
                  <a:schemeClr val="tx1"/>
                </a:solidFill>
                <a:latin typeface="+mn-lt"/>
                <a:ea typeface="+mn-ea"/>
                <a:cs typeface="+mn-cs"/>
              </a:rPr>
              <a:t>Link Attributes: Enter HTML attributes that are associated with the display of each Quick Pick link</a:t>
            </a:r>
          </a:p>
          <a:p>
            <a:pPr marL="800100" lvl="3" indent="-228600">
              <a:buFont typeface="+mj-lt"/>
              <a:buAutoNum type="alphaLcParenR"/>
            </a:pPr>
            <a:r>
              <a:rPr lang="en-US" sz="1200" b="0" i="0" kern="1200" dirty="0">
                <a:solidFill>
                  <a:schemeClr val="tx1"/>
                </a:solidFill>
                <a:latin typeface="+mn-lt"/>
                <a:ea typeface="+mn-ea"/>
                <a:cs typeface="+mn-cs"/>
              </a:rPr>
              <a:t>Label X: Enter the label for the each Quick Pick. This label is the text the end user of the application sees. In the slide, for</a:t>
            </a:r>
            <a:r>
              <a:rPr lang="en-US" sz="1200" b="0" i="0" kern="1200" baseline="0" dirty="0">
                <a:solidFill>
                  <a:schemeClr val="tx1"/>
                </a:solidFill>
                <a:latin typeface="+mn-lt"/>
                <a:ea typeface="+mn-ea"/>
                <a:cs typeface="+mn-cs"/>
              </a:rPr>
              <a:t> example, you enter Acct for Label 1.</a:t>
            </a:r>
            <a:endParaRPr lang="en-US" sz="1200" b="0" i="0" kern="1200" dirty="0">
              <a:solidFill>
                <a:schemeClr val="tx1"/>
              </a:solidFill>
              <a:latin typeface="+mn-lt"/>
              <a:ea typeface="+mn-ea"/>
              <a:cs typeface="+mn-cs"/>
            </a:endParaRPr>
          </a:p>
          <a:p>
            <a:pPr marL="800100" lvl="3" indent="-228600">
              <a:buFont typeface="+mj-lt"/>
              <a:buAutoNum type="alphaLcParenR"/>
            </a:pPr>
            <a:r>
              <a:rPr lang="en-US" sz="1200" b="0" i="0" kern="1200" dirty="0">
                <a:solidFill>
                  <a:schemeClr val="tx1"/>
                </a:solidFill>
                <a:latin typeface="+mn-lt"/>
                <a:ea typeface="+mn-ea"/>
                <a:cs typeface="+mn-cs"/>
              </a:rPr>
              <a:t>Value X: Enter the value associated with each Quick Pick. This value replaces the existing item value when the user clicks the quick pick. In the slide, for example, you enter Accounting for Value 1.</a:t>
            </a:r>
          </a:p>
          <a:p>
            <a:pPr marL="457200" lvl="1" indent="-228600">
              <a:buFont typeface="+mj-lt"/>
              <a:buAutoNum type="arabicPeriod"/>
            </a:pPr>
            <a:r>
              <a:rPr lang="en-US" sz="1200" b="0" i="0" kern="1200" dirty="0">
                <a:solidFill>
                  <a:schemeClr val="tx1"/>
                </a:solidFill>
                <a:latin typeface="+mn-lt"/>
                <a:ea typeface="+mn-ea"/>
                <a:cs typeface="+mn-cs"/>
              </a:rPr>
              <a:t>Click Save.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1879079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200" dirty="0"/>
              <a:t>A list of values (LOV) is a static or dynamic set of values used to display a specific type of page item, such as popup lists of values, a select list, a check box, a radio group, or multiple select lists. By creating a list of values at the application-level, you are creating a shared component. Creating a LOV as a shared component (also known as named LOV) has the</a:t>
            </a:r>
            <a:r>
              <a:rPr lang="en-US" sz="1200" baseline="0" dirty="0"/>
              <a:t> following advantages</a:t>
            </a:r>
            <a:r>
              <a:rPr lang="en-US" sz="1200" dirty="0"/>
              <a:t>:</a:t>
            </a:r>
            <a:endParaRPr lang="en-US" sz="1150" dirty="0"/>
          </a:p>
          <a:p>
            <a:pPr lvl="1">
              <a:buFont typeface="Arial" pitchFamily="34" charset="0"/>
              <a:buChar char="•"/>
            </a:pPr>
            <a:r>
              <a:rPr lang="en-US" sz="1200" dirty="0"/>
              <a:t>You can add it to any page within an application.</a:t>
            </a:r>
          </a:p>
          <a:p>
            <a:pPr lvl="1">
              <a:buFont typeface="Arial" pitchFamily="34" charset="0"/>
              <a:buChar char="•"/>
            </a:pPr>
            <a:r>
              <a:rPr lang="en-US" sz="1200" dirty="0"/>
              <a:t>All LOV definitions are stored in one location, making them easy to locate and update.</a:t>
            </a:r>
          </a:p>
          <a:p>
            <a:pPr lvl="0">
              <a:buFontTx/>
              <a:buNone/>
            </a:pPr>
            <a:r>
              <a:rPr lang="en-US" sz="1200" dirty="0"/>
              <a:t>A list of values can be referenced by page items as well as report fields. It controls the values displayed and limits the user's selection.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b="0" i="0" kern="1200" dirty="0">
                <a:solidFill>
                  <a:schemeClr val="tx1"/>
                </a:solidFill>
                <a:latin typeface="+mn-lt"/>
                <a:ea typeface="+mn-ea"/>
                <a:cs typeface="+mn-cs"/>
              </a:rPr>
              <a:t>You define named (or shared) LOVs at the application level by running the Create LOV Wizard and adding them to the List of Values repository. </a:t>
            </a:r>
            <a:r>
              <a:rPr lang="en-US" sz="1200" dirty="0"/>
              <a:t>Lists of </a:t>
            </a:r>
            <a:r>
              <a:rPr lang="en-US" sz="1200" baseline="0" dirty="0"/>
              <a:t>Values can be static or dynamic</a:t>
            </a:r>
            <a:r>
              <a:rPr lang="en-US" sz="1200" dirty="0"/>
              <a:t>:</a:t>
            </a:r>
          </a:p>
          <a:p>
            <a:pPr lvl="1">
              <a:buFont typeface="Arial" pitchFamily="34" charset="0"/>
              <a:buChar char="•"/>
            </a:pPr>
            <a:r>
              <a:rPr lang="en-US" sz="1200" dirty="0"/>
              <a:t>Static lists are based on predefined</a:t>
            </a:r>
            <a:r>
              <a:rPr lang="en-US" sz="1200" baseline="0" dirty="0"/>
              <a:t> pairs of display values and return values</a:t>
            </a:r>
          </a:p>
          <a:p>
            <a:pPr lvl="1">
              <a:buFont typeface="Arial" pitchFamily="34" charset="0"/>
              <a:buChar char="•"/>
            </a:pPr>
            <a:r>
              <a:rPr lang="en-US" sz="1200" baseline="0" dirty="0"/>
              <a:t>Dynamic lists are based on a SQL query you write that selects values from a table</a:t>
            </a:r>
            <a:endParaRPr lang="en-US" sz="12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792206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Static LOVs are based on a static list of display values and return values you specify when you run the Create LOV Wizard. To create a static LOV, run the Create LOV Wizard and select the LOV type </a:t>
            </a:r>
            <a:r>
              <a:rPr lang="en-US" sz="1200" b="1" i="0" kern="1200" dirty="0">
                <a:solidFill>
                  <a:schemeClr val="tx1"/>
                </a:solidFill>
                <a:latin typeface="+mn-lt"/>
                <a:ea typeface="+mn-ea"/>
                <a:cs typeface="+mn-cs"/>
              </a:rPr>
              <a:t>Static</a:t>
            </a:r>
            <a:r>
              <a:rPr lang="en-US" sz="1200" b="0" i="0" kern="1200" dirty="0">
                <a:solidFill>
                  <a:schemeClr val="tx1"/>
                </a:solidFill>
                <a:latin typeface="+mn-lt"/>
                <a:ea typeface="+mn-ea"/>
                <a:cs typeface="+mn-cs"/>
              </a:rPr>
              <a:t>. Oracle Application Express stores the display values, return values, and sort sequence you specify in the List of Values repository. Once you add a static LOV to the repository, you can create an item and display it as a check box, radio group, select list, or popup list based on this definition.</a:t>
            </a:r>
          </a:p>
          <a:p>
            <a:r>
              <a:rPr lang="en-US" sz="1200" b="0" i="0" kern="1200" dirty="0">
                <a:solidFill>
                  <a:schemeClr val="tx1"/>
                </a:solidFill>
                <a:latin typeface="+mn-lt"/>
                <a:ea typeface="+mn-ea"/>
                <a:cs typeface="+mn-cs"/>
              </a:rPr>
              <a:t>To create a static LOV,</a:t>
            </a:r>
            <a:r>
              <a:rPr lang="en-US" sz="1200" b="0" i="0" kern="1200" baseline="0" dirty="0">
                <a:solidFill>
                  <a:schemeClr val="tx1"/>
                </a:solidFill>
                <a:latin typeface="+mn-lt"/>
                <a:ea typeface="+mn-ea"/>
                <a:cs typeface="+mn-cs"/>
              </a:rPr>
              <a:t> perform the following steps:</a:t>
            </a:r>
          </a:p>
          <a:p>
            <a:pPr marL="457200" lvl="1" indent="-228600">
              <a:buFont typeface="+mj-lt"/>
              <a:buAutoNum type="arabicPeriod"/>
            </a:pPr>
            <a:r>
              <a:rPr lang="en-US" sz="1150" b="0" i="0" kern="1200" baseline="0" dirty="0">
                <a:solidFill>
                  <a:schemeClr val="tx1"/>
                </a:solidFill>
                <a:latin typeface="+mn-lt"/>
                <a:ea typeface="+mn-ea"/>
                <a:cs typeface="+mn-cs"/>
              </a:rPr>
              <a:t>Navigate to your application home page and click </a:t>
            </a:r>
            <a:r>
              <a:rPr lang="en-US" sz="1150" b="1" i="0" kern="1200" baseline="0" dirty="0">
                <a:solidFill>
                  <a:schemeClr val="tx1"/>
                </a:solidFill>
                <a:latin typeface="+mn-lt"/>
                <a:ea typeface="+mn-ea"/>
                <a:cs typeface="+mn-cs"/>
              </a:rPr>
              <a:t>Shared Components &gt; Other Components </a:t>
            </a:r>
            <a:r>
              <a:rPr lang="en-US" sz="1150" b="0" i="0" kern="1200" baseline="0" dirty="0">
                <a:solidFill>
                  <a:schemeClr val="tx1"/>
                </a:solidFill>
                <a:latin typeface="+mn-lt"/>
                <a:ea typeface="+mn-ea"/>
                <a:cs typeface="+mn-cs"/>
              </a:rPr>
              <a:t>and select </a:t>
            </a:r>
            <a:r>
              <a:rPr lang="en-US" sz="1150" b="1" i="0" kern="1200" baseline="0" dirty="0">
                <a:solidFill>
                  <a:schemeClr val="tx1"/>
                </a:solidFill>
                <a:latin typeface="+mn-lt"/>
                <a:ea typeface="+mn-ea"/>
                <a:cs typeface="+mn-cs"/>
              </a:rPr>
              <a:t>List of Values</a:t>
            </a:r>
            <a:r>
              <a:rPr lang="en-US" sz="1150" b="0" i="0" kern="1200" baseline="0" dirty="0">
                <a:solidFill>
                  <a:schemeClr val="tx1"/>
                </a:solidFill>
                <a:latin typeface="+mn-lt"/>
                <a:ea typeface="+mn-ea"/>
                <a:cs typeface="+mn-cs"/>
              </a:rPr>
              <a:t>. The Lists of Values page appears. Click </a:t>
            </a:r>
            <a:r>
              <a:rPr lang="en-US" sz="1150" b="1" i="0" kern="1200" baseline="0" dirty="0">
                <a:solidFill>
                  <a:schemeClr val="tx1"/>
                </a:solidFill>
                <a:latin typeface="+mn-lt"/>
                <a:ea typeface="+mn-ea"/>
                <a:cs typeface="+mn-cs"/>
              </a:rPr>
              <a:t>Create</a:t>
            </a:r>
            <a:r>
              <a:rPr lang="en-US" sz="1150" b="0" i="0" kern="1200" baseline="0" dirty="0">
                <a:solidFill>
                  <a:schemeClr val="tx1"/>
                </a:solidFill>
                <a:latin typeface="+mn-lt"/>
                <a:ea typeface="+mn-ea"/>
                <a:cs typeface="+mn-cs"/>
              </a:rPr>
              <a:t>.</a:t>
            </a:r>
          </a:p>
          <a:p>
            <a:pPr marL="457200" lvl="1" indent="-228600">
              <a:buFont typeface="+mj-lt"/>
              <a:buAutoNum type="arabicPeriod"/>
            </a:pPr>
            <a:r>
              <a:rPr lang="en-US" sz="1150" b="0" i="0" kern="1200" baseline="0" dirty="0">
                <a:solidFill>
                  <a:schemeClr val="tx1"/>
                </a:solidFill>
                <a:latin typeface="+mn-lt"/>
                <a:ea typeface="+mn-ea"/>
                <a:cs typeface="+mn-cs"/>
              </a:rPr>
              <a:t>Select </a:t>
            </a:r>
            <a:r>
              <a:rPr lang="en-US" sz="1150" b="1" i="0" kern="1200" baseline="0" dirty="0">
                <a:solidFill>
                  <a:schemeClr val="tx1"/>
                </a:solidFill>
                <a:latin typeface="+mn-lt"/>
                <a:ea typeface="+mn-ea"/>
                <a:cs typeface="+mn-cs"/>
              </a:rPr>
              <a:t>from Scratch </a:t>
            </a:r>
            <a:r>
              <a:rPr lang="en-US" sz="1150" b="0" i="0" kern="1200" baseline="0" dirty="0">
                <a:solidFill>
                  <a:schemeClr val="tx1"/>
                </a:solidFill>
                <a:latin typeface="+mn-lt"/>
                <a:ea typeface="+mn-ea"/>
                <a:cs typeface="+mn-cs"/>
              </a:rPr>
              <a:t>and click </a:t>
            </a:r>
            <a:r>
              <a:rPr lang="en-US" sz="1150" b="1" i="0" kern="1200" baseline="0" dirty="0">
                <a:solidFill>
                  <a:schemeClr val="tx1"/>
                </a:solidFill>
                <a:latin typeface="+mn-lt"/>
                <a:ea typeface="+mn-ea"/>
                <a:cs typeface="+mn-cs"/>
              </a:rPr>
              <a:t>Next</a:t>
            </a:r>
            <a:r>
              <a:rPr lang="en-US" sz="1150" b="0" i="0" kern="1200" baseline="0" dirty="0">
                <a:solidFill>
                  <a:schemeClr val="tx1"/>
                </a:solidFill>
                <a:latin typeface="+mn-lt"/>
                <a:ea typeface="+mn-ea"/>
                <a:cs typeface="+mn-cs"/>
              </a:rPr>
              <a:t>. </a:t>
            </a:r>
          </a:p>
          <a:p>
            <a:pPr marL="457200" lvl="1" indent="-228600">
              <a:buFont typeface="+mj-lt"/>
              <a:buAutoNum type="arabicPeriod"/>
            </a:pPr>
            <a:r>
              <a:rPr lang="en-US" sz="1150" b="0" i="0" kern="1200" baseline="0" dirty="0">
                <a:solidFill>
                  <a:schemeClr val="tx1"/>
                </a:solidFill>
                <a:latin typeface="+mn-lt"/>
                <a:ea typeface="+mn-ea"/>
                <a:cs typeface="+mn-cs"/>
              </a:rPr>
              <a:t>Specify a name for the LOV. Select </a:t>
            </a:r>
            <a:r>
              <a:rPr lang="en-US" sz="1150" b="1" i="0" kern="1200" baseline="0" dirty="0">
                <a:solidFill>
                  <a:schemeClr val="tx1"/>
                </a:solidFill>
                <a:latin typeface="+mn-lt"/>
                <a:ea typeface="+mn-ea"/>
                <a:cs typeface="+mn-cs"/>
              </a:rPr>
              <a:t>Static</a:t>
            </a:r>
            <a:r>
              <a:rPr lang="en-US" sz="1150" b="0" i="0" kern="1200" baseline="0" dirty="0">
                <a:solidFill>
                  <a:schemeClr val="tx1"/>
                </a:solidFill>
                <a:latin typeface="+mn-lt"/>
                <a:ea typeface="+mn-ea"/>
                <a:cs typeface="+mn-cs"/>
              </a:rPr>
              <a:t> and click </a:t>
            </a:r>
            <a:r>
              <a:rPr lang="en-US" sz="1150" b="1" i="0" kern="1200" baseline="0" dirty="0">
                <a:solidFill>
                  <a:schemeClr val="tx1"/>
                </a:solidFill>
                <a:latin typeface="+mn-lt"/>
                <a:ea typeface="+mn-ea"/>
                <a:cs typeface="+mn-cs"/>
              </a:rPr>
              <a:t>Next</a:t>
            </a:r>
            <a:r>
              <a:rPr lang="en-US" sz="1150" b="0" i="0" kern="1200" baseline="0" dirty="0">
                <a:solidFill>
                  <a:schemeClr val="tx1"/>
                </a:solidFill>
                <a:latin typeface="+mn-lt"/>
                <a:ea typeface="+mn-ea"/>
                <a:cs typeface="+mn-cs"/>
              </a:rPr>
              <a:t>.</a:t>
            </a:r>
          </a:p>
          <a:p>
            <a:pPr marL="457200" lvl="1" indent="-228600">
              <a:buFont typeface="+mj-lt"/>
              <a:buAutoNum type="arabicPeriod"/>
            </a:pPr>
            <a:r>
              <a:rPr lang="en-US" sz="1150" b="0" i="0" kern="1200" baseline="0" dirty="0">
                <a:solidFill>
                  <a:schemeClr val="tx1"/>
                </a:solidFill>
                <a:latin typeface="+mn-lt"/>
                <a:ea typeface="+mn-ea"/>
                <a:cs typeface="+mn-cs"/>
              </a:rPr>
              <a:t>Now, </a:t>
            </a:r>
            <a:r>
              <a:rPr lang="en-US" sz="1050" b="0" i="0" kern="1200" dirty="0">
                <a:solidFill>
                  <a:schemeClr val="tx1"/>
                </a:solidFill>
                <a:latin typeface="+mn-lt"/>
                <a:ea typeface="+mn-ea"/>
                <a:cs typeface="+mn-cs"/>
              </a:rPr>
              <a:t>enter static display and return values. Values will display in the order entered. Return Value does not display, but is the value that is returned to the Application Express engine. If you do not specify a Return Value then it is equal to the Display Value. </a:t>
            </a:r>
            <a:r>
              <a:rPr lang="en-US" sz="1150" b="0" i="0" kern="1200" baseline="0" dirty="0">
                <a:solidFill>
                  <a:schemeClr val="tx1"/>
                </a:solidFill>
                <a:latin typeface="+mn-lt"/>
                <a:ea typeface="+mn-ea"/>
                <a:cs typeface="+mn-cs"/>
              </a:rPr>
              <a:t>Click </a:t>
            </a:r>
            <a:r>
              <a:rPr lang="en-US" sz="1150" b="1" i="0" kern="1200" baseline="0" dirty="0">
                <a:solidFill>
                  <a:schemeClr val="tx1"/>
                </a:solidFill>
                <a:latin typeface="+mn-lt"/>
                <a:ea typeface="+mn-ea"/>
                <a:cs typeface="+mn-cs"/>
              </a:rPr>
              <a:t>Create List of Values</a:t>
            </a:r>
            <a:r>
              <a:rPr lang="en-US" sz="1150" b="0" i="0" kern="1200" baseline="0" dirty="0">
                <a:solidFill>
                  <a:schemeClr val="tx1"/>
                </a:solidFill>
                <a:latin typeface="+mn-lt"/>
                <a:ea typeface="+mn-ea"/>
                <a:cs typeface="+mn-cs"/>
              </a:rPr>
              <a:t>.</a:t>
            </a:r>
          </a:p>
          <a:p>
            <a:pPr marL="457200" lvl="1" indent="-228600">
              <a:buFont typeface="+mj-lt"/>
              <a:buAutoNum type="arabicPeriod"/>
            </a:pPr>
            <a:endParaRPr lang="en-US" sz="1150" dirty="0"/>
          </a:p>
          <a:p>
            <a:pPr lvl="2">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219445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To create a dynamic LOV,</a:t>
            </a:r>
            <a:r>
              <a:rPr lang="en-US" sz="1200" b="0" i="0" kern="1200" baseline="0" dirty="0">
                <a:solidFill>
                  <a:schemeClr val="tx1"/>
                </a:solidFill>
                <a:latin typeface="+mn-lt"/>
                <a:ea typeface="+mn-ea"/>
                <a:cs typeface="+mn-cs"/>
              </a:rPr>
              <a:t> perform the following steps:</a:t>
            </a:r>
          </a:p>
          <a:p>
            <a:pPr marL="457200" lvl="1" indent="-228600">
              <a:buFont typeface="+mj-lt"/>
              <a:buAutoNum type="arabicPeriod"/>
            </a:pPr>
            <a:r>
              <a:rPr lang="en-US" sz="1150" b="0" i="0" kern="1200" baseline="0" dirty="0">
                <a:solidFill>
                  <a:schemeClr val="tx1"/>
                </a:solidFill>
                <a:latin typeface="+mn-lt"/>
                <a:ea typeface="+mn-ea"/>
                <a:cs typeface="+mn-cs"/>
              </a:rPr>
              <a:t>Navigate to your application home page and click Shared Components &gt; Other Components and select </a:t>
            </a:r>
            <a:r>
              <a:rPr lang="en-US" sz="1150" b="1" i="0" kern="1200" baseline="0" dirty="0">
                <a:solidFill>
                  <a:schemeClr val="tx1"/>
                </a:solidFill>
                <a:latin typeface="+mn-lt"/>
                <a:ea typeface="+mn-ea"/>
                <a:cs typeface="+mn-cs"/>
              </a:rPr>
              <a:t>List of Values</a:t>
            </a:r>
            <a:r>
              <a:rPr lang="en-US" sz="1150" b="0" i="0" kern="1200" baseline="0" dirty="0">
                <a:solidFill>
                  <a:schemeClr val="tx1"/>
                </a:solidFill>
                <a:latin typeface="+mn-lt"/>
                <a:ea typeface="+mn-ea"/>
                <a:cs typeface="+mn-cs"/>
              </a:rPr>
              <a:t>. The Lists of Values page appears. Click </a:t>
            </a:r>
            <a:r>
              <a:rPr lang="en-US" sz="1150" b="1" i="0" kern="1200" baseline="0" dirty="0">
                <a:solidFill>
                  <a:schemeClr val="tx1"/>
                </a:solidFill>
                <a:latin typeface="+mn-lt"/>
                <a:ea typeface="+mn-ea"/>
                <a:cs typeface="+mn-cs"/>
              </a:rPr>
              <a:t>Create</a:t>
            </a:r>
            <a:r>
              <a:rPr lang="en-US" sz="1150" b="0" i="0" kern="1200" baseline="0" dirty="0">
                <a:solidFill>
                  <a:schemeClr val="tx1"/>
                </a:solidFill>
                <a:latin typeface="+mn-lt"/>
                <a:ea typeface="+mn-ea"/>
                <a:cs typeface="+mn-cs"/>
              </a:rPr>
              <a:t>.</a:t>
            </a:r>
          </a:p>
          <a:p>
            <a:pPr marL="457200" lvl="1" indent="-228600">
              <a:buFont typeface="+mj-lt"/>
              <a:buAutoNum type="arabicPeriod"/>
            </a:pPr>
            <a:r>
              <a:rPr lang="en-US" sz="1150" b="0" i="0" kern="1200" baseline="0" dirty="0">
                <a:solidFill>
                  <a:schemeClr val="tx1"/>
                </a:solidFill>
                <a:latin typeface="+mn-lt"/>
                <a:ea typeface="+mn-ea"/>
                <a:cs typeface="+mn-cs"/>
              </a:rPr>
              <a:t>Select </a:t>
            </a:r>
            <a:r>
              <a:rPr lang="en-US" sz="1150" b="1" i="0" kern="1200" baseline="0" dirty="0">
                <a:solidFill>
                  <a:schemeClr val="tx1"/>
                </a:solidFill>
                <a:latin typeface="+mn-lt"/>
                <a:ea typeface="+mn-ea"/>
                <a:cs typeface="+mn-cs"/>
              </a:rPr>
              <a:t>from Scratch </a:t>
            </a:r>
            <a:r>
              <a:rPr lang="en-US" sz="1150" b="0" i="0" kern="1200" baseline="0" dirty="0">
                <a:solidFill>
                  <a:schemeClr val="tx1"/>
                </a:solidFill>
                <a:latin typeface="+mn-lt"/>
                <a:ea typeface="+mn-ea"/>
                <a:cs typeface="+mn-cs"/>
              </a:rPr>
              <a:t>and click </a:t>
            </a:r>
            <a:r>
              <a:rPr lang="en-US" sz="1150" b="1" i="0" kern="1200" baseline="0" dirty="0">
                <a:solidFill>
                  <a:schemeClr val="tx1"/>
                </a:solidFill>
                <a:latin typeface="+mn-lt"/>
                <a:ea typeface="+mn-ea"/>
                <a:cs typeface="+mn-cs"/>
              </a:rPr>
              <a:t>Nex</a:t>
            </a:r>
            <a:r>
              <a:rPr lang="en-US" sz="1150" b="0" i="0" kern="1200" baseline="0" dirty="0">
                <a:solidFill>
                  <a:schemeClr val="tx1"/>
                </a:solidFill>
                <a:latin typeface="+mn-lt"/>
                <a:ea typeface="+mn-ea"/>
                <a:cs typeface="+mn-cs"/>
              </a:rPr>
              <a:t>t. </a:t>
            </a:r>
          </a:p>
          <a:p>
            <a:pPr marL="457200" lvl="1" indent="-228600">
              <a:buFont typeface="+mj-lt"/>
              <a:buAutoNum type="arabicPeriod"/>
            </a:pPr>
            <a:r>
              <a:rPr lang="en-US" sz="1150" b="0" i="0" kern="1200" baseline="0" dirty="0">
                <a:solidFill>
                  <a:schemeClr val="tx1"/>
                </a:solidFill>
                <a:latin typeface="+mn-lt"/>
                <a:ea typeface="+mn-ea"/>
                <a:cs typeface="+mn-cs"/>
              </a:rPr>
              <a:t>Specify a name for the LOV. Select </a:t>
            </a:r>
            <a:r>
              <a:rPr lang="en-US" sz="1150" b="1" i="0" kern="1200" baseline="0" dirty="0">
                <a:solidFill>
                  <a:schemeClr val="tx1"/>
                </a:solidFill>
                <a:latin typeface="+mn-lt"/>
                <a:ea typeface="+mn-ea"/>
                <a:cs typeface="+mn-cs"/>
              </a:rPr>
              <a:t>Dynamic</a:t>
            </a:r>
            <a:r>
              <a:rPr lang="en-US" sz="1150" b="0" i="0" kern="1200" baseline="0" dirty="0">
                <a:solidFill>
                  <a:schemeClr val="tx1"/>
                </a:solidFill>
                <a:latin typeface="+mn-lt"/>
                <a:ea typeface="+mn-ea"/>
                <a:cs typeface="+mn-cs"/>
              </a:rPr>
              <a:t> and click </a:t>
            </a:r>
            <a:r>
              <a:rPr lang="en-US" sz="1150" b="1" i="0" kern="1200" baseline="0" dirty="0">
                <a:solidFill>
                  <a:schemeClr val="tx1"/>
                </a:solidFill>
                <a:latin typeface="+mn-lt"/>
                <a:ea typeface="+mn-ea"/>
                <a:cs typeface="+mn-cs"/>
              </a:rPr>
              <a:t>Next</a:t>
            </a:r>
            <a:r>
              <a:rPr lang="en-US" sz="1150" b="0" i="0" kern="1200" baseline="0" dirty="0">
                <a:solidFill>
                  <a:schemeClr val="tx1"/>
                </a:solidFill>
                <a:latin typeface="+mn-lt"/>
                <a:ea typeface="+mn-ea"/>
                <a:cs typeface="+mn-cs"/>
              </a:rPr>
              <a:t>.</a:t>
            </a:r>
          </a:p>
          <a:p>
            <a:pPr marL="457200" lvl="1" indent="-228600">
              <a:buFont typeface="+mj-lt"/>
              <a:buAutoNum type="arabicPeriod"/>
            </a:pPr>
            <a:r>
              <a:rPr lang="en-US" sz="1150" b="0" i="0" kern="1200" baseline="0" dirty="0">
                <a:solidFill>
                  <a:schemeClr val="tx1"/>
                </a:solidFill>
                <a:latin typeface="+mn-lt"/>
                <a:ea typeface="+mn-ea"/>
                <a:cs typeface="+mn-cs"/>
              </a:rPr>
              <a:t>The default data source is Local Database. You can also select REST Enabled SQL Service or Web Source. In the slide example, you accept the default data source, Local Database. Click </a:t>
            </a:r>
            <a:r>
              <a:rPr lang="en-US" sz="1150" b="1" i="0" kern="1200" baseline="0" dirty="0">
                <a:solidFill>
                  <a:schemeClr val="tx1"/>
                </a:solidFill>
                <a:latin typeface="+mn-lt"/>
                <a:ea typeface="+mn-ea"/>
                <a:cs typeface="+mn-cs"/>
              </a:rPr>
              <a:t>Next</a:t>
            </a:r>
            <a:r>
              <a:rPr lang="en-US" sz="1150" b="0" i="0" kern="1200" baseline="0" dirty="0">
                <a:solidFill>
                  <a:schemeClr val="tx1"/>
                </a:solidFill>
                <a:latin typeface="+mn-lt"/>
                <a:ea typeface="+mn-ea"/>
                <a:cs typeface="+mn-cs"/>
              </a:rPr>
              <a:t>.</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2307473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r>
              <a:rPr lang="en-US" sz="1150" b="0" i="0" kern="1200" baseline="0" dirty="0">
                <a:solidFill>
                  <a:schemeClr val="tx1"/>
                </a:solidFill>
                <a:latin typeface="+mn-lt"/>
                <a:ea typeface="+mn-ea"/>
                <a:cs typeface="+mn-cs"/>
              </a:rPr>
              <a:t>Select a source type. In the slide example, you select SQL Query. Now, </a:t>
            </a:r>
            <a:r>
              <a:rPr lang="en-US" dirty="0"/>
              <a:t>enter a SQL query that returns two columns. The first column is the display value. The display value is the value you see in a list of values. This column should be aliased and a different name than the return column. The second column is the return value. The return value is the value returned when the display value is selected. The return column should be aliased if it includes any operations. Use bind variable syntax within your SQL query to reference the session state of the application or page items. Click </a:t>
            </a:r>
            <a:r>
              <a:rPr lang="en-US" b="1" dirty="0"/>
              <a:t>Next</a:t>
            </a:r>
            <a:r>
              <a:rPr lang="en-US" dirty="0"/>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r>
              <a:rPr lang="en-US" sz="1050" b="0" i="0" kern="1200" dirty="0">
                <a:solidFill>
                  <a:schemeClr val="tx1"/>
                </a:solidFill>
                <a:latin typeface="+mn-lt"/>
                <a:ea typeface="+mn-ea"/>
                <a:cs typeface="+mn-cs"/>
              </a:rPr>
              <a:t> For Column Mappings, specify the return column and display column. </a:t>
            </a:r>
            <a:r>
              <a:rPr lang="en-US" sz="1150" b="0" i="0" kern="1200" baseline="0" dirty="0">
                <a:solidFill>
                  <a:schemeClr val="tx1"/>
                </a:solidFill>
                <a:latin typeface="+mn-lt"/>
                <a:ea typeface="+mn-ea"/>
                <a:cs typeface="+mn-cs"/>
              </a:rPr>
              <a:t>Click </a:t>
            </a:r>
            <a:r>
              <a:rPr lang="en-US" sz="1150" b="1" i="0" kern="1200" baseline="0" dirty="0">
                <a:solidFill>
                  <a:schemeClr val="tx1"/>
                </a:solidFill>
                <a:latin typeface="+mn-lt"/>
                <a:ea typeface="+mn-ea"/>
                <a:cs typeface="+mn-cs"/>
              </a:rPr>
              <a:t>Create List of Values</a:t>
            </a:r>
            <a:r>
              <a:rPr lang="en-US" sz="1150" b="0" i="0" kern="1200" baseline="0" dirty="0">
                <a:solidFill>
                  <a:schemeClr val="tx1"/>
                </a:solidFill>
                <a:latin typeface="+mn-lt"/>
                <a:ea typeface="+mn-ea"/>
                <a:cs typeface="+mn-cs"/>
              </a:rPr>
              <a:t>.</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998172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After creating a named LOV (shared component), you can associate</a:t>
            </a:r>
            <a:r>
              <a:rPr lang="en-US" sz="1200" b="0" i="0" kern="1200" baseline="0" dirty="0">
                <a:solidFill>
                  <a:schemeClr val="tx1"/>
                </a:solidFill>
                <a:latin typeface="+mn-lt"/>
                <a:ea typeface="+mn-ea"/>
                <a:cs typeface="+mn-cs"/>
              </a:rPr>
              <a:t> it with a page item type that can accept list of values, for example, </a:t>
            </a:r>
            <a:r>
              <a:rPr lang="en-US" sz="1200" b="0" i="0" kern="1200" dirty="0">
                <a:solidFill>
                  <a:schemeClr val="tx1"/>
                </a:solidFill>
                <a:latin typeface="+mn-lt"/>
                <a:ea typeface="+mn-ea"/>
                <a:cs typeface="+mn-cs"/>
              </a:rPr>
              <a:t>Select List, Shuttle, Checkbox, Radio Group, Popup LOV, and List Manager</a:t>
            </a:r>
            <a:r>
              <a:rPr lang="en-US" sz="1200" b="0" i="0" kern="1200" baseline="0" dirty="0">
                <a:solidFill>
                  <a:schemeClr val="tx1"/>
                </a:solidFill>
                <a:latin typeface="+mn-lt"/>
                <a:ea typeface="+mn-ea"/>
                <a:cs typeface="+mn-cs"/>
              </a:rPr>
              <a:t>. The slide example shows associating the employees dynamic LOV with the P&lt;n&gt;_EMP_LIST page item. Perform the following steps:</a:t>
            </a:r>
          </a:p>
          <a:p>
            <a:pPr marL="457200" lvl="1" indent="-228600">
              <a:buFont typeface="+mj-lt"/>
              <a:buAutoNum type="arabicPeriod"/>
            </a:pPr>
            <a:r>
              <a:rPr lang="en-US" baseline="0" dirty="0"/>
              <a:t>View the page in Page Designer. Under Rendering, expand </a:t>
            </a:r>
            <a:r>
              <a:rPr lang="en-US" b="1" baseline="0" dirty="0"/>
              <a:t>Items</a:t>
            </a:r>
            <a:r>
              <a:rPr lang="en-US" baseline="0" dirty="0"/>
              <a:t> and select the item with which you want to associate the LOV.</a:t>
            </a:r>
          </a:p>
          <a:p>
            <a:pPr marL="457200" lvl="1" indent="-228600">
              <a:buFont typeface="+mj-lt"/>
              <a:buAutoNum type="arabicPeriod"/>
            </a:pPr>
            <a:r>
              <a:rPr lang="en-US" baseline="0" dirty="0"/>
              <a:t>The page item display type should be an LOV type. For example, in the slide, the display type is </a:t>
            </a:r>
            <a:r>
              <a:rPr lang="en-US" b="1" baseline="0" dirty="0"/>
              <a:t>Select List</a:t>
            </a:r>
            <a:r>
              <a:rPr lang="en-US" baseline="0" dirty="0"/>
              <a:t>.</a:t>
            </a:r>
          </a:p>
          <a:p>
            <a:pPr marL="457200" lvl="1" indent="-228600">
              <a:buFont typeface="+mj-lt"/>
              <a:buAutoNum type="arabicPeriod"/>
            </a:pPr>
            <a:r>
              <a:rPr lang="en-US" baseline="0" dirty="0"/>
              <a:t>In the Property Editor, under List of Values, select </a:t>
            </a:r>
            <a:r>
              <a:rPr lang="en-US" b="1" baseline="0" dirty="0"/>
              <a:t>Shared Component </a:t>
            </a:r>
            <a:r>
              <a:rPr lang="en-US" baseline="0" dirty="0"/>
              <a:t>for Type. Then, select the named LOV from the List of Values select list. In the slide, you select EMPLOYEES. Now, click </a:t>
            </a:r>
            <a:r>
              <a:rPr lang="en-US" b="1" baseline="0" dirty="0"/>
              <a:t>Save</a:t>
            </a:r>
            <a:r>
              <a:rPr lang="en-US" baseline="0" dirty="0"/>
              <a:t>.</a:t>
            </a:r>
            <a:endParaRPr lang="en-US" sz="1150" b="0" i="0" kern="1200" baseline="0" dirty="0">
              <a:solidFill>
                <a:schemeClr val="tx1"/>
              </a:solidFill>
              <a:latin typeface="+mn-lt"/>
              <a:ea typeface="+mn-ea"/>
              <a:cs typeface="+mn-cs"/>
            </a:endParaRPr>
          </a:p>
          <a:p>
            <a:pPr marL="457200" lvl="1"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140402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In the slide example, two select lists appear. Making a selection in the Department select list, determines which individuals display in the Employees select list.</a:t>
            </a:r>
          </a:p>
          <a:p>
            <a:r>
              <a:rPr lang="en-US" sz="1100" b="0" i="0" kern="1200" dirty="0">
                <a:solidFill>
                  <a:schemeClr val="tx1"/>
                </a:solidFill>
                <a:latin typeface="+mn-lt"/>
                <a:ea typeface="+mn-ea"/>
                <a:cs typeface="+mn-cs"/>
              </a:rPr>
              <a:t>By creating a cascading list of values (LOV), one item on a page determines the list of values for another item. App Builder includes cascading LOV support for the item types: Select List, Shuttle, Checkbox, Radio Group, Popup LOV, and List Manager.</a:t>
            </a:r>
          </a:p>
          <a:p>
            <a:r>
              <a:rPr lang="en-US" sz="1100" b="0" i="0" kern="1200" dirty="0">
                <a:solidFill>
                  <a:schemeClr val="tx1"/>
                </a:solidFill>
                <a:latin typeface="+mn-lt"/>
                <a:ea typeface="+mn-ea"/>
                <a:cs typeface="+mn-cs"/>
              </a:rPr>
              <a:t>You create a cascading LOV by creating two items. To populate the second item, you specify a Cascading LOV Parent Item when running the Create Item Wizard or by editing the item's attributes.</a:t>
            </a:r>
          </a:p>
          <a:p>
            <a:pPr marL="457200" lvl="1"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18073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2443574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Perform the following steps:</a:t>
            </a:r>
          </a:p>
          <a:p>
            <a:pPr marL="457200" lvl="1" indent="-228600">
              <a:buFont typeface="+mj-lt"/>
              <a:buAutoNum type="arabicPeriod"/>
            </a:pPr>
            <a:r>
              <a:rPr lang="en-US" sz="1050" b="0" i="0" kern="1200" dirty="0">
                <a:solidFill>
                  <a:schemeClr val="tx1"/>
                </a:solidFill>
                <a:latin typeface="+mn-lt"/>
                <a:ea typeface="+mn-ea"/>
                <a:cs typeface="+mn-cs"/>
              </a:rPr>
              <a:t>View the page in page designer. Create the first item as a Select List. For example, in the slide, create P&lt;n&gt;_DEPTNO as a Select List</a:t>
            </a:r>
            <a:r>
              <a:rPr lang="en-US" sz="1050" b="0" i="0" kern="1200" baseline="0" dirty="0">
                <a:solidFill>
                  <a:schemeClr val="tx1"/>
                </a:solidFill>
                <a:latin typeface="+mn-lt"/>
                <a:ea typeface="+mn-ea"/>
                <a:cs typeface="+mn-cs"/>
              </a:rPr>
              <a:t> and the List of Values includes a SQL Query.</a:t>
            </a:r>
            <a:endParaRPr lang="en-US" sz="1050" b="0" i="0" kern="1200" dirty="0">
              <a:solidFill>
                <a:schemeClr val="tx1"/>
              </a:solidFill>
              <a:latin typeface="+mn-lt"/>
              <a:ea typeface="+mn-ea"/>
              <a:cs typeface="+mn-cs"/>
            </a:endParaRPr>
          </a:p>
          <a:p>
            <a:pPr marL="457200" lvl="1" indent="-228600">
              <a:buFont typeface="+mj-lt"/>
              <a:buAutoNum type="arabicPeriod"/>
            </a:pPr>
            <a:r>
              <a:rPr lang="en-US" sz="1050" b="0" i="0" kern="1200" dirty="0">
                <a:solidFill>
                  <a:schemeClr val="tx1"/>
                </a:solidFill>
                <a:latin typeface="+mn-lt"/>
                <a:ea typeface="+mn-ea"/>
                <a:cs typeface="+mn-cs"/>
              </a:rPr>
              <a:t>Now, create</a:t>
            </a:r>
            <a:r>
              <a:rPr lang="en-US" sz="1050" b="0" i="0" kern="1200" baseline="0" dirty="0">
                <a:solidFill>
                  <a:schemeClr val="tx1"/>
                </a:solidFill>
                <a:latin typeface="+mn-lt"/>
                <a:ea typeface="+mn-ea"/>
                <a:cs typeface="+mn-cs"/>
              </a:rPr>
              <a:t> the second item as a Select List. For example, in the slide, create </a:t>
            </a:r>
            <a:r>
              <a:rPr lang="en-US" sz="1050" b="0" i="0" kern="1200" dirty="0">
                <a:solidFill>
                  <a:schemeClr val="tx1"/>
                </a:solidFill>
                <a:latin typeface="+mn-lt"/>
                <a:ea typeface="+mn-ea"/>
                <a:cs typeface="+mn-cs"/>
              </a:rPr>
              <a:t>P&lt;n&gt;_EMPNO as a Select List</a:t>
            </a:r>
            <a:r>
              <a:rPr lang="en-US" sz="1050" b="0" i="0" kern="1200" baseline="0" dirty="0">
                <a:solidFill>
                  <a:schemeClr val="tx1"/>
                </a:solidFill>
                <a:latin typeface="+mn-lt"/>
                <a:ea typeface="+mn-ea"/>
                <a:cs typeface="+mn-cs"/>
              </a:rPr>
              <a:t>. </a:t>
            </a:r>
          </a:p>
          <a:p>
            <a:pPr marL="800100" lvl="3" indent="-228600">
              <a:buFont typeface="+mj-lt"/>
              <a:buAutoNum type="alphaLcParenR"/>
            </a:pPr>
            <a:r>
              <a:rPr lang="en-US" sz="900" b="0" i="0" kern="1200" baseline="0" dirty="0">
                <a:solidFill>
                  <a:schemeClr val="tx1"/>
                </a:solidFill>
                <a:latin typeface="+mn-lt"/>
                <a:ea typeface="+mn-ea"/>
                <a:cs typeface="+mn-cs"/>
              </a:rPr>
              <a:t>For List of Values &gt; SQL Query, </a:t>
            </a:r>
            <a:r>
              <a:rPr lang="en-US" dirty="0"/>
              <a:t>include the reference of the first item in the </a:t>
            </a:r>
            <a:r>
              <a:rPr lang="en-US" dirty="0">
                <a:latin typeface="Courier New" pitchFamily="49" charset="0"/>
                <a:cs typeface="Courier New" pitchFamily="49" charset="0"/>
              </a:rPr>
              <a:t>WHERE</a:t>
            </a:r>
            <a:r>
              <a:rPr lang="en-US" dirty="0"/>
              <a:t> clause. For example, in the slide, include the reference as :</a:t>
            </a:r>
            <a:r>
              <a:rPr lang="en-US" sz="900" b="0" i="0" kern="1200" dirty="0">
                <a:solidFill>
                  <a:schemeClr val="tx1"/>
                </a:solidFill>
                <a:latin typeface="+mn-lt"/>
                <a:ea typeface="+mn-ea"/>
                <a:cs typeface="+mn-cs"/>
              </a:rPr>
              <a:t>P&lt;n&gt;_DEPTNO</a:t>
            </a:r>
            <a:endParaRPr lang="en-US" dirty="0"/>
          </a:p>
          <a:p>
            <a:pPr marL="800100" lvl="3" indent="-228600">
              <a:buFont typeface="+mj-lt"/>
              <a:buAutoNum type="alphaLcParenR"/>
            </a:pPr>
            <a:r>
              <a:rPr lang="en-US" sz="900" b="0" i="0" kern="1200" dirty="0">
                <a:solidFill>
                  <a:schemeClr val="tx1"/>
                </a:solidFill>
                <a:latin typeface="+mn-lt"/>
                <a:ea typeface="+mn-ea"/>
                <a:cs typeface="+mn-cs"/>
              </a:rPr>
              <a:t>Under Cascading LOV Parent Item(s), select the first item. For example, in the slide select P&lt;n&gt;_DEPTNO </a:t>
            </a:r>
          </a:p>
          <a:p>
            <a:pPr marL="800100" lvl="3" indent="-228600">
              <a:buFont typeface="+mj-lt"/>
              <a:buAutoNum type="alphaLcParenR"/>
            </a:pPr>
            <a:r>
              <a:rPr lang="en-US" sz="900" b="0" i="0" kern="1200" dirty="0">
                <a:solidFill>
                  <a:schemeClr val="tx1"/>
                </a:solidFill>
                <a:latin typeface="+mn-lt"/>
                <a:ea typeface="+mn-ea"/>
                <a:cs typeface="+mn-cs"/>
              </a:rPr>
              <a:t>Click Save.</a:t>
            </a:r>
          </a:p>
          <a:p>
            <a:pPr marL="457200" lvl="1"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2083972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lvl="0" indent="-228600">
              <a:buFont typeface="+mj-lt"/>
              <a:buNone/>
            </a:pPr>
            <a:r>
              <a:rPr lang="en-US" sz="1200" b="0" i="0" kern="1200" dirty="0">
                <a:solidFill>
                  <a:schemeClr val="tx1"/>
                </a:solidFill>
                <a:latin typeface="+mn-lt"/>
                <a:ea typeface="+mn-ea"/>
                <a:cs typeface="+mn-cs"/>
              </a:rPr>
              <a:t>As you design your application, you can use buttons to direct users to a specific page or URL, or to post or process information (for example, by</a:t>
            </a:r>
          </a:p>
          <a:p>
            <a:pPr marL="228600" lvl="0" indent="-228600">
              <a:buFont typeface="+mj-lt"/>
              <a:buNone/>
            </a:pPr>
            <a:r>
              <a:rPr lang="en-US" sz="1200" b="0" i="0" kern="1200" dirty="0">
                <a:solidFill>
                  <a:schemeClr val="tx1"/>
                </a:solidFill>
                <a:latin typeface="+mn-lt"/>
                <a:ea typeface="+mn-ea"/>
                <a:cs typeface="+mn-cs"/>
              </a:rPr>
              <a:t> creating Create, Cancel, Next, Previous, or Delete buttons).</a:t>
            </a:r>
          </a:p>
          <a:p>
            <a:r>
              <a:rPr lang="en-US" sz="1200" b="0" i="0" kern="1200" dirty="0">
                <a:solidFill>
                  <a:schemeClr val="tx1"/>
                </a:solidFill>
                <a:latin typeface="+mn-lt"/>
                <a:ea typeface="+mn-ea"/>
                <a:cs typeface="+mn-cs"/>
              </a:rPr>
              <a:t>Buttons can perform different types of actions. A button can:</a:t>
            </a:r>
          </a:p>
          <a:p>
            <a:pPr lvl="1">
              <a:buFont typeface="Arial" pitchFamily="34" charset="0"/>
              <a:buChar char="•"/>
            </a:pPr>
            <a:r>
              <a:rPr lang="en-US" sz="1200" b="0" i="0" kern="1200" dirty="0">
                <a:solidFill>
                  <a:schemeClr val="tx1"/>
                </a:solidFill>
                <a:latin typeface="+mn-lt"/>
                <a:ea typeface="+mn-ea"/>
                <a:cs typeface="+mn-cs"/>
              </a:rPr>
              <a:t>Submit a page (for example to save changes to a form page)</a:t>
            </a:r>
          </a:p>
          <a:p>
            <a:pPr lvl="1">
              <a:buFont typeface="Arial" pitchFamily="34" charset="0"/>
              <a:buChar char="•"/>
            </a:pPr>
            <a:r>
              <a:rPr lang="en-US" sz="1200" b="0" i="0" kern="1200" dirty="0">
                <a:solidFill>
                  <a:schemeClr val="tx1"/>
                </a:solidFill>
                <a:latin typeface="+mn-lt"/>
                <a:ea typeface="+mn-ea"/>
                <a:cs typeface="+mn-cs"/>
              </a:rPr>
              <a:t>Redirect to either a different page or a custom URL</a:t>
            </a:r>
          </a:p>
          <a:p>
            <a:pPr lvl="1">
              <a:buFont typeface="Arial" pitchFamily="34" charset="0"/>
              <a:buChar char="•"/>
            </a:pPr>
            <a:r>
              <a:rPr lang="en-US" sz="1200" b="0" i="0" kern="1200" dirty="0">
                <a:solidFill>
                  <a:schemeClr val="tx1"/>
                </a:solidFill>
                <a:latin typeface="+mn-lt"/>
                <a:ea typeface="+mn-ea"/>
                <a:cs typeface="+mn-cs"/>
              </a:rPr>
              <a:t>Do nothing (for example if the button's behavior is defined in a Dynamic Action).</a:t>
            </a:r>
          </a:p>
          <a:p>
            <a:pPr marL="228600" lvl="0" indent="-228600">
              <a:buFont typeface="+mj-lt"/>
              <a:buNone/>
            </a:pPr>
            <a:r>
              <a:rPr lang="en-US" sz="1200" dirty="0"/>
              <a:t>When you create reports and forms using wizards, you notice that some buttons such as Cancel, Save, Create, and Delete are automatically</a:t>
            </a:r>
          </a:p>
          <a:p>
            <a:pPr marL="228600" lvl="0" indent="-228600">
              <a:buFont typeface="+mj-lt"/>
              <a:buNone/>
            </a:pPr>
            <a:r>
              <a:rPr lang="en-US" sz="1200" dirty="0"/>
              <a:t> created.</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1324380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pPr marL="228600" lvl="0" indent="-228600">
              <a:buFont typeface="+mj-lt"/>
              <a:buNone/>
            </a:pPr>
            <a:r>
              <a:rPr lang="en-US" sz="1200" b="0" i="0" kern="1200" dirty="0">
                <a:solidFill>
                  <a:schemeClr val="tx1"/>
                </a:solidFill>
                <a:latin typeface="+mn-lt"/>
                <a:ea typeface="+mn-ea"/>
                <a:cs typeface="+mn-cs"/>
              </a:rPr>
              <a:t>To create a new button,</a:t>
            </a:r>
            <a:r>
              <a:rPr lang="en-US" sz="1200" b="0" i="0" kern="1200" baseline="0" dirty="0">
                <a:solidFill>
                  <a:schemeClr val="tx1"/>
                </a:solidFill>
                <a:latin typeface="+mn-lt"/>
                <a:ea typeface="+mn-ea"/>
                <a:cs typeface="+mn-cs"/>
              </a:rPr>
              <a:t> perform the following steps:</a:t>
            </a:r>
          </a:p>
          <a:p>
            <a:pPr marL="457200" lvl="1" indent="-228600">
              <a:buFont typeface="+mj-lt"/>
              <a:buAutoNum type="arabicPeriod"/>
            </a:pPr>
            <a:r>
              <a:rPr lang="en-US" sz="1150" b="0" i="0" kern="1200" baseline="0" dirty="0">
                <a:solidFill>
                  <a:schemeClr val="tx1"/>
                </a:solidFill>
                <a:latin typeface="+mn-lt"/>
                <a:ea typeface="+mn-ea"/>
                <a:cs typeface="+mn-cs"/>
              </a:rPr>
              <a:t>View the page to contain the item in Page Designer. </a:t>
            </a:r>
            <a:r>
              <a:rPr lang="en-US" sz="1050" b="0" i="0" kern="1200" dirty="0">
                <a:solidFill>
                  <a:schemeClr val="tx1"/>
                </a:solidFill>
                <a:latin typeface="+mn-lt"/>
                <a:ea typeface="+mn-ea"/>
                <a:cs typeface="+mn-cs"/>
              </a:rPr>
              <a:t>If necessary, create a region to contain the item. Right-click the region and select </a:t>
            </a:r>
            <a:r>
              <a:rPr lang="en-US" sz="1050" b="1" i="0" kern="1200" dirty="0">
                <a:solidFill>
                  <a:schemeClr val="tx1"/>
                </a:solidFill>
                <a:latin typeface="+mn-lt"/>
                <a:ea typeface="+mn-ea"/>
                <a:cs typeface="+mn-cs"/>
              </a:rPr>
              <a:t>Create Button</a:t>
            </a:r>
            <a:r>
              <a:rPr lang="en-US" sz="1050" b="0" i="0" kern="1200" dirty="0">
                <a:solidFill>
                  <a:schemeClr val="tx1"/>
                </a:solidFill>
                <a:latin typeface="+mn-lt"/>
                <a:ea typeface="+mn-ea"/>
                <a:cs typeface="+mn-cs"/>
              </a:rPr>
              <a:t>. Alternatively, navigate to Gallery and click the Buttons tab. Right-click the button, select Add To, and select the appropriate location. You also select the button with the mouse and drag it to the appropriate location in the Layout tab. In the slide example,</a:t>
            </a:r>
            <a:r>
              <a:rPr lang="en-US" sz="1050" b="0" i="0" kern="1200" baseline="0" dirty="0">
                <a:solidFill>
                  <a:schemeClr val="tx1"/>
                </a:solidFill>
                <a:latin typeface="+mn-lt"/>
                <a:ea typeface="+mn-ea"/>
                <a:cs typeface="+mn-cs"/>
              </a:rPr>
              <a:t> right-click the Employee Details region and select Create Button.</a:t>
            </a:r>
          </a:p>
          <a:p>
            <a:pPr marL="457200" lvl="1" indent="-228600">
              <a:buFont typeface="+mj-lt"/>
              <a:buAutoNum type="arabicPeriod"/>
            </a:pPr>
            <a:r>
              <a:rPr lang="en-US" sz="1050" b="0" i="0" kern="1200" dirty="0">
                <a:solidFill>
                  <a:schemeClr val="tx1"/>
                </a:solidFill>
                <a:latin typeface="+mn-lt"/>
                <a:ea typeface="+mn-ea"/>
                <a:cs typeface="+mn-cs"/>
              </a:rPr>
              <a:t>The Property Editor displays Button attributes. Edit the appropriate attributes.</a:t>
            </a:r>
          </a:p>
          <a:p>
            <a:pPr marL="800100" lvl="3" indent="-228600">
              <a:buFont typeface="+mj-lt"/>
              <a:buAutoNum type="alphaLcParenR"/>
            </a:pPr>
            <a:r>
              <a:rPr lang="en-US" sz="900" b="0" i="0" kern="1200" dirty="0">
                <a:solidFill>
                  <a:schemeClr val="tx1"/>
                </a:solidFill>
                <a:latin typeface="+mn-lt"/>
                <a:ea typeface="+mn-ea"/>
                <a:cs typeface="+mn-cs"/>
              </a:rPr>
              <a:t>Specify the button name and label</a:t>
            </a:r>
          </a:p>
          <a:p>
            <a:pPr marL="800100" lvl="3" indent="-228600">
              <a:buFont typeface="+mj-lt"/>
              <a:buAutoNum type="alphaLcParenR"/>
            </a:pPr>
            <a:r>
              <a:rPr lang="en-US" sz="900" b="0" i="0" kern="1200" dirty="0">
                <a:solidFill>
                  <a:schemeClr val="tx1"/>
                </a:solidFill>
                <a:latin typeface="+mn-lt"/>
                <a:ea typeface="+mn-ea"/>
                <a:cs typeface="+mn-cs"/>
              </a:rPr>
              <a:t>Under</a:t>
            </a:r>
            <a:r>
              <a:rPr lang="en-US" sz="900" b="0" i="0" kern="1200" baseline="0" dirty="0">
                <a:solidFill>
                  <a:schemeClr val="tx1"/>
                </a:solidFill>
                <a:latin typeface="+mn-lt"/>
                <a:ea typeface="+mn-ea"/>
                <a:cs typeface="+mn-cs"/>
              </a:rPr>
              <a:t> Layout &gt;Button Position, </a:t>
            </a:r>
            <a:r>
              <a:rPr lang="en-US" sz="900" b="0" i="0" kern="1200" dirty="0">
                <a:solidFill>
                  <a:schemeClr val="tx1"/>
                </a:solidFill>
                <a:latin typeface="+mn-lt"/>
                <a:ea typeface="+mn-ea"/>
                <a:cs typeface="+mn-cs"/>
              </a:rPr>
              <a:t>select the position to display this button. The available template default positions identify the display position within the page template. </a:t>
            </a:r>
          </a:p>
          <a:p>
            <a:pPr marL="457200" lvl="1" indent="-228600">
              <a:buFont typeface="+mj-lt"/>
              <a:buAutoNum type="arabicPeriod"/>
            </a:pPr>
            <a:r>
              <a:rPr lang="en-US" sz="1050" b="0" i="0" kern="1200" dirty="0">
                <a:solidFill>
                  <a:schemeClr val="tx1"/>
                </a:solidFill>
                <a:latin typeface="+mn-lt"/>
                <a:ea typeface="+mn-ea"/>
                <a:cs typeface="+mn-cs"/>
              </a:rPr>
              <a:t>Under Appearance</a:t>
            </a:r>
            <a:r>
              <a:rPr lang="en-US" sz="1050" b="0" i="0" kern="1200" baseline="0" dirty="0">
                <a:solidFill>
                  <a:schemeClr val="tx1"/>
                </a:solidFill>
                <a:latin typeface="+mn-lt"/>
                <a:ea typeface="+mn-ea"/>
                <a:cs typeface="+mn-cs"/>
              </a:rPr>
              <a:t>, s</a:t>
            </a:r>
            <a:r>
              <a:rPr lang="en-US" sz="1050" b="0" i="0" kern="1200" dirty="0">
                <a:solidFill>
                  <a:schemeClr val="tx1"/>
                </a:solidFill>
                <a:latin typeface="+mn-lt"/>
                <a:ea typeface="+mn-ea"/>
                <a:cs typeface="+mn-cs"/>
              </a:rPr>
              <a:t>elect a button template to define the appearance of this button. Select whether to use the </a:t>
            </a:r>
            <a:r>
              <a:rPr lang="en-US" sz="1050" b="1" i="0" kern="1200" dirty="0">
                <a:solidFill>
                  <a:schemeClr val="tx1"/>
                </a:solidFill>
                <a:latin typeface="+mn-lt"/>
                <a:ea typeface="+mn-ea"/>
                <a:cs typeface="+mn-cs"/>
              </a:rPr>
              <a:t>Normal</a:t>
            </a:r>
            <a:r>
              <a:rPr lang="en-US" sz="1050" b="0" i="0" kern="1200" dirty="0">
                <a:solidFill>
                  <a:schemeClr val="tx1"/>
                </a:solidFill>
                <a:latin typeface="+mn-lt"/>
                <a:ea typeface="+mn-ea"/>
                <a:cs typeface="+mn-cs"/>
              </a:rPr>
              <a:t> or </a:t>
            </a:r>
            <a:r>
              <a:rPr lang="en-US" sz="1050" b="1" i="0" kern="1200" dirty="0">
                <a:solidFill>
                  <a:schemeClr val="tx1"/>
                </a:solidFill>
                <a:latin typeface="+mn-lt"/>
                <a:ea typeface="+mn-ea"/>
                <a:cs typeface="+mn-cs"/>
              </a:rPr>
              <a:t>Hot</a:t>
            </a:r>
            <a:r>
              <a:rPr lang="en-US" sz="1050" b="0" i="0" kern="1200" dirty="0">
                <a:solidFill>
                  <a:schemeClr val="tx1"/>
                </a:solidFill>
                <a:latin typeface="+mn-lt"/>
                <a:ea typeface="+mn-ea"/>
                <a:cs typeface="+mn-cs"/>
              </a:rPr>
              <a:t> button template when rendering this button.</a:t>
            </a:r>
          </a:p>
          <a:p>
            <a:pPr marL="457200" lvl="1" indent="-228600">
              <a:buFont typeface="+mj-lt"/>
              <a:buAutoNum type="arabicPeriod"/>
            </a:pPr>
            <a:r>
              <a:rPr lang="en-US" sz="1050" b="0" i="0" kern="1200" dirty="0">
                <a:solidFill>
                  <a:schemeClr val="tx1"/>
                </a:solidFill>
                <a:latin typeface="+mn-lt"/>
                <a:ea typeface="+mn-ea"/>
                <a:cs typeface="+mn-cs"/>
              </a:rPr>
              <a:t>Under Behavior, select the action to be performed when this button is clicked. Available</a:t>
            </a:r>
            <a:r>
              <a:rPr lang="en-US" sz="1050" b="0" i="0" kern="1200" baseline="0" dirty="0">
                <a:solidFill>
                  <a:schemeClr val="tx1"/>
                </a:solidFill>
                <a:latin typeface="+mn-lt"/>
                <a:ea typeface="+mn-ea"/>
                <a:cs typeface="+mn-cs"/>
              </a:rPr>
              <a:t> options include:</a:t>
            </a:r>
          </a:p>
          <a:p>
            <a:pPr marL="800100" lvl="3" indent="-228600">
              <a:buFont typeface="Arial" pitchFamily="34" charset="0"/>
              <a:buChar char="•"/>
            </a:pPr>
            <a:r>
              <a:rPr lang="en-US" sz="900" b="1" i="0" kern="1200" dirty="0">
                <a:solidFill>
                  <a:schemeClr val="tx1"/>
                </a:solidFill>
                <a:latin typeface="+mn-lt"/>
                <a:ea typeface="+mn-ea"/>
                <a:cs typeface="+mn-cs"/>
              </a:rPr>
              <a:t>Submit Page</a:t>
            </a:r>
            <a:r>
              <a:rPr lang="en-US" sz="900" b="0" i="0" kern="1200" dirty="0">
                <a:solidFill>
                  <a:schemeClr val="tx1"/>
                </a:solidFill>
                <a:latin typeface="+mn-lt"/>
                <a:ea typeface="+mn-ea"/>
                <a:cs typeface="+mn-cs"/>
              </a:rPr>
              <a:t>: Submit the current page with a REQUEST value equal to the Button Name.</a:t>
            </a:r>
          </a:p>
          <a:p>
            <a:pPr marL="800100" lvl="3" indent="-228600">
              <a:buFont typeface="Arial" pitchFamily="34" charset="0"/>
              <a:buChar char="•"/>
            </a:pPr>
            <a:r>
              <a:rPr lang="en-US" sz="900" b="1" i="0" kern="1200" dirty="0">
                <a:solidFill>
                  <a:schemeClr val="tx1"/>
                </a:solidFill>
                <a:latin typeface="+mn-lt"/>
                <a:ea typeface="+mn-ea"/>
                <a:cs typeface="+mn-cs"/>
              </a:rPr>
              <a:t>Redirect to Page in this Application</a:t>
            </a:r>
            <a:r>
              <a:rPr lang="en-US" sz="900" b="0" i="0" kern="1200" dirty="0">
                <a:solidFill>
                  <a:schemeClr val="tx1"/>
                </a:solidFill>
                <a:latin typeface="+mn-lt"/>
                <a:ea typeface="+mn-ea"/>
                <a:cs typeface="+mn-cs"/>
              </a:rPr>
              <a:t>: Redirect to a page in the current application, with optional additional attributes for resetting pagination, setting the request value, clearing cache and setting item values, on the target page.</a:t>
            </a:r>
          </a:p>
          <a:p>
            <a:pPr marL="800100" lvl="3" indent="-228600">
              <a:buFont typeface="Arial" pitchFamily="34" charset="0"/>
              <a:buChar char="•"/>
            </a:pPr>
            <a:r>
              <a:rPr lang="en-US" sz="900" b="1" i="0" kern="1200" dirty="0">
                <a:solidFill>
                  <a:schemeClr val="tx1"/>
                </a:solidFill>
                <a:latin typeface="+mn-lt"/>
                <a:ea typeface="+mn-ea"/>
                <a:cs typeface="+mn-cs"/>
              </a:rPr>
              <a:t>Redirect to Page in a different Application</a:t>
            </a:r>
            <a:r>
              <a:rPr lang="en-US" sz="900" b="0" i="0" kern="1200" dirty="0">
                <a:solidFill>
                  <a:schemeClr val="tx1"/>
                </a:solidFill>
                <a:latin typeface="+mn-lt"/>
                <a:ea typeface="+mn-ea"/>
                <a:cs typeface="+mn-cs"/>
              </a:rPr>
              <a:t>: Redirect to a page in a different application, with optional additional attributes for resetting pagination, setting the request value, clearing cache and setting item values, on the target page.</a:t>
            </a:r>
          </a:p>
          <a:p>
            <a:pPr marL="800100" lvl="3" indent="-228600">
              <a:buFont typeface="Arial" pitchFamily="34" charset="0"/>
              <a:buChar char="•"/>
            </a:pPr>
            <a:r>
              <a:rPr lang="en-US" sz="900" b="1" i="0" kern="1200" dirty="0">
                <a:solidFill>
                  <a:schemeClr val="tx1"/>
                </a:solidFill>
                <a:latin typeface="+mn-lt"/>
                <a:ea typeface="+mn-ea"/>
                <a:cs typeface="+mn-cs"/>
              </a:rPr>
              <a:t>Redirect to URL</a:t>
            </a:r>
            <a:r>
              <a:rPr lang="en-US" sz="900" b="0" i="0" kern="1200" dirty="0">
                <a:solidFill>
                  <a:schemeClr val="tx1"/>
                </a:solidFill>
                <a:latin typeface="+mn-lt"/>
                <a:ea typeface="+mn-ea"/>
                <a:cs typeface="+mn-cs"/>
              </a:rPr>
              <a:t>: Redirect to the target URL you specify.</a:t>
            </a:r>
          </a:p>
          <a:p>
            <a:pPr marL="800100" lvl="3" indent="-228600">
              <a:buFont typeface="Arial" pitchFamily="34" charset="0"/>
              <a:buChar char="•"/>
            </a:pPr>
            <a:r>
              <a:rPr lang="en-US" sz="900" b="1" i="0" kern="1200" dirty="0">
                <a:solidFill>
                  <a:schemeClr val="tx1"/>
                </a:solidFill>
                <a:latin typeface="+mn-lt"/>
                <a:ea typeface="+mn-ea"/>
                <a:cs typeface="+mn-cs"/>
              </a:rPr>
              <a:t>Defined by Dynamic Action</a:t>
            </a:r>
            <a:r>
              <a:rPr lang="en-US" sz="900" b="0" i="0" kern="1200" dirty="0">
                <a:solidFill>
                  <a:schemeClr val="tx1"/>
                </a:solidFill>
                <a:latin typeface="+mn-lt"/>
                <a:ea typeface="+mn-ea"/>
                <a:cs typeface="+mn-cs"/>
              </a:rPr>
              <a:t>: Does not submit the page or redirect to another page. Instead the button's behavior is defined by a Dynamic Action.</a:t>
            </a:r>
            <a:endParaRPr lang="en-US" sz="1050" b="0" i="0" kern="1200" dirty="0">
              <a:solidFill>
                <a:schemeClr val="tx1"/>
              </a:solidFill>
              <a:latin typeface="+mn-lt"/>
              <a:ea typeface="+mn-ea"/>
              <a:cs typeface="+mn-cs"/>
            </a:endParaRPr>
          </a:p>
          <a:p>
            <a:pPr marL="457200" lvl="1" indent="-228600">
              <a:buFont typeface="+mj-lt"/>
              <a:buAutoNum type="arabicPeriod"/>
            </a:pPr>
            <a:r>
              <a:rPr lang="en-US" sz="1050" b="0" i="0" kern="1200" dirty="0">
                <a:solidFill>
                  <a:schemeClr val="tx1"/>
                </a:solidFill>
                <a:latin typeface="+mn-lt"/>
                <a:ea typeface="+mn-ea"/>
                <a:cs typeface="+mn-cs"/>
              </a:rPr>
              <a:t>Specify the server-side conditions if any and click </a:t>
            </a:r>
            <a:r>
              <a:rPr lang="en-US" sz="1050" b="1" i="0" kern="1200" dirty="0">
                <a:solidFill>
                  <a:schemeClr val="tx1"/>
                </a:solidFill>
                <a:latin typeface="+mn-lt"/>
                <a:ea typeface="+mn-ea"/>
                <a:cs typeface="+mn-cs"/>
              </a:rPr>
              <a:t>Save</a:t>
            </a:r>
            <a:r>
              <a:rPr lang="en-US" sz="1050" b="0" i="0" kern="1200" dirty="0">
                <a:solidFill>
                  <a:schemeClr val="tx1"/>
                </a:solidFill>
                <a:latin typeface="+mn-lt"/>
                <a:ea typeface="+mn-ea"/>
                <a:cs typeface="+mn-cs"/>
              </a:rPr>
              <a:t>. In the slide example, you select Item is NULL for Type and select P&lt;</a:t>
            </a:r>
            <a:r>
              <a:rPr lang="en-US" sz="1050" b="0" i="0" kern="1200">
                <a:solidFill>
                  <a:schemeClr val="tx1"/>
                </a:solidFill>
                <a:latin typeface="+mn-lt"/>
                <a:ea typeface="+mn-ea"/>
                <a:cs typeface="+mn-cs"/>
              </a:rPr>
              <a:t>n&gt;_EMPNO </a:t>
            </a:r>
            <a:r>
              <a:rPr lang="en-US" sz="1050" b="0" i="0" kern="1200" dirty="0">
                <a:solidFill>
                  <a:schemeClr val="tx1"/>
                </a:solidFill>
                <a:latin typeface="+mn-lt"/>
                <a:ea typeface="+mn-ea"/>
                <a:cs typeface="+mn-cs"/>
              </a:rPr>
              <a:t>for Item.</a:t>
            </a:r>
          </a:p>
          <a:p>
            <a:pPr lvl="0">
              <a:buFontTx/>
              <a:buNone/>
            </a:pPr>
            <a:r>
              <a:rPr lang="en-US" dirty="0"/>
              <a:t>After you create a button, you can edit its attributes. To edit the attributes</a:t>
            </a:r>
            <a:r>
              <a:rPr lang="en-US" baseline="0" dirty="0"/>
              <a:t> of a button</a:t>
            </a:r>
            <a:r>
              <a:rPr lang="en-US" dirty="0"/>
              <a:t>, select the button</a:t>
            </a:r>
            <a:r>
              <a:rPr lang="en-US" baseline="0" dirty="0"/>
              <a:t> in the Rendering pane of the Page Designer</a:t>
            </a:r>
            <a:r>
              <a:rPr lang="en-US" dirty="0"/>
              <a:t>.  You see that </a:t>
            </a:r>
            <a:r>
              <a:rPr lang="en-US" baseline="0" dirty="0"/>
              <a:t>the Property Editor shows the attributes of the button. You can then edit the button attributes and save the changes.</a:t>
            </a:r>
          </a:p>
          <a:p>
            <a:pPr marL="228600" lvl="0" indent="-228600">
              <a:buFontTx/>
              <a:buNone/>
            </a:pPr>
            <a:endParaRPr lang="en-US" sz="12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198726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24</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632839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3957993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26</a:t>
            </a:fld>
            <a:endParaRPr lang="en-US" dirty="0"/>
          </a:p>
        </p:txBody>
      </p:sp>
    </p:spTree>
    <p:extLst>
      <p:ext uri="{BB962C8B-B14F-4D97-AF65-F5344CB8AC3E}">
        <p14:creationId xmlns:p14="http://schemas.microsoft.com/office/powerpoint/2010/main" val="2501247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Developers can create and manage a variety of database application page controls, including page-level items, dynamic actions, buttons, and trees. In</a:t>
            </a:r>
            <a:r>
              <a:rPr lang="en-US" sz="1100" b="0" i="0" kern="1200" baseline="0" dirty="0">
                <a:solidFill>
                  <a:schemeClr val="tx1"/>
                </a:solidFill>
                <a:latin typeface="+mn-lt"/>
                <a:ea typeface="+mn-ea"/>
                <a:cs typeface="+mn-cs"/>
              </a:rPr>
              <a:t> this lesson, you learn how to create and use page-level items, and buttons.</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Arial" pitchFamily="34" charset="0"/>
                <a:ea typeface="+mn-ea"/>
                <a:cs typeface="Arial" pitchFamily="34" charset="0"/>
              </a:rPr>
              <a:t>An item is part of an HTML form. An item can be a text field, text area, password, select list, check box, and so on. Item attributes affect the display of items on a page. For example, these attributes can impact where a label displays, how large an item is, and if the item displays next to or below the previous item.</a:t>
            </a:r>
          </a:p>
          <a:p>
            <a:r>
              <a:rPr lang="en-US" sz="1100" b="0" i="0" kern="1200" dirty="0">
                <a:solidFill>
                  <a:schemeClr val="tx1"/>
                </a:solidFill>
                <a:latin typeface="Arial" pitchFamily="34" charset="0"/>
                <a:ea typeface="+mn-ea"/>
                <a:cs typeface="Arial" pitchFamily="34" charset="0"/>
              </a:rPr>
              <a:t>There are two types of items:</a:t>
            </a:r>
          </a:p>
          <a:p>
            <a:pPr lvl="1">
              <a:buFont typeface="Arial" pitchFamily="34" charset="0"/>
              <a:buChar char="•"/>
            </a:pPr>
            <a:r>
              <a:rPr lang="en-US" sz="1100" b="0" i="0" kern="1200" dirty="0">
                <a:solidFill>
                  <a:schemeClr val="tx1"/>
                </a:solidFill>
                <a:latin typeface="Arial" pitchFamily="34" charset="0"/>
                <a:ea typeface="+mn-ea"/>
                <a:cs typeface="Arial" pitchFamily="34" charset="0"/>
              </a:rPr>
              <a:t>Page items are placed on a page and have associated user interface properties, such as Display Only, Label and Label Template. Examples of page-level items include a check box, date picker, display as text, file browse field, popup list of values, select list, or a text area.</a:t>
            </a:r>
          </a:p>
          <a:p>
            <a:pPr lvl="1">
              <a:buFont typeface="Arial" pitchFamily="34" charset="0"/>
              <a:buChar char="•"/>
            </a:pPr>
            <a:r>
              <a:rPr lang="en-US" sz="1100" b="0" i="0" kern="1200" dirty="0">
                <a:solidFill>
                  <a:schemeClr val="tx1"/>
                </a:solidFill>
                <a:latin typeface="Arial" pitchFamily="34" charset="0"/>
                <a:ea typeface="+mn-ea"/>
                <a:cs typeface="Arial" pitchFamily="34" charset="0"/>
              </a:rPr>
              <a:t>Application items are not associated with a page and therefore have no user interface properties. </a:t>
            </a:r>
            <a:r>
              <a:rPr lang="en-US" sz="1050" b="0" i="0" kern="1200" dirty="0">
                <a:solidFill>
                  <a:schemeClr val="tx1"/>
                </a:solidFill>
                <a:latin typeface="+mn-lt"/>
                <a:ea typeface="+mn-ea"/>
                <a:cs typeface="+mn-cs"/>
              </a:rPr>
              <a:t>You can use an application item as a global variable.</a:t>
            </a:r>
          </a:p>
          <a:p>
            <a:pPr lvl="0">
              <a:buFontTx/>
              <a:buNone/>
            </a:pPr>
            <a:r>
              <a:rPr lang="en-US" sz="1150" b="0" i="0" kern="1200" dirty="0">
                <a:solidFill>
                  <a:schemeClr val="tx1"/>
                </a:solidFill>
                <a:latin typeface="+mn-lt"/>
                <a:ea typeface="+mn-ea"/>
                <a:cs typeface="+mn-cs"/>
              </a:rPr>
              <a:t>The slide shows Product Details form page in Page Designer. You</a:t>
            </a:r>
            <a:r>
              <a:rPr lang="en-US" sz="1150" b="0" i="0" kern="1200" baseline="0" dirty="0">
                <a:solidFill>
                  <a:schemeClr val="tx1"/>
                </a:solidFill>
                <a:latin typeface="+mn-lt"/>
                <a:ea typeface="+mn-ea"/>
                <a:cs typeface="+mn-cs"/>
              </a:rPr>
              <a:t> see different items listed under the Items node. The slide also shows a few examples of page items: Text Field, Text Area, Select List, Switch, Number Field, and File Browse… types.</a:t>
            </a:r>
          </a:p>
          <a:p>
            <a:pPr lvl="0">
              <a:buFontTx/>
              <a:buNone/>
            </a:pPr>
            <a:endParaRPr lang="en-US" sz="115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542523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 </a:t>
            </a:r>
            <a:r>
              <a:rPr lang="en-US" sz="1050" b="0" i="0" kern="1200" dirty="0">
                <a:solidFill>
                  <a:schemeClr val="tx1"/>
                </a:solidFill>
                <a:latin typeface="+mn-lt"/>
                <a:ea typeface="+mn-ea"/>
                <a:cs typeface="+mn-cs"/>
              </a:rPr>
              <a:t>Application-level items do not display, but you can use an application item as a global variable to the application.  Application items can be set using computations, processes, or by passing values on a URL. You use </a:t>
            </a:r>
            <a:r>
              <a:rPr lang="en-IN" sz="1050" b="0" i="0" u="none" strike="noStrike" kern="1200" dirty="0">
                <a:solidFill>
                  <a:schemeClr val="tx1"/>
                </a:solidFill>
                <a:effectLst/>
                <a:latin typeface="+mn-lt"/>
                <a:ea typeface="+mn-ea"/>
                <a:cs typeface="+mn-cs"/>
              </a:rPr>
              <a:t>Application Items to maintain session state that is not displayed and is not specific to any one page.</a:t>
            </a:r>
            <a:endParaRPr lang="en-US" sz="1000" b="0" i="0" kern="1200" dirty="0">
              <a:solidFill>
                <a:schemeClr val="tx1"/>
              </a:solidFill>
              <a:latin typeface="+mn-lt"/>
              <a:ea typeface="+mn-ea"/>
              <a:cs typeface="+mn-cs"/>
            </a:endParaRPr>
          </a:p>
          <a:p>
            <a:endParaRPr lang="en-US" sz="1050" b="0" i="0" kern="1200" dirty="0">
              <a:solidFill>
                <a:schemeClr val="tx1"/>
              </a:solidFill>
              <a:latin typeface="+mn-lt"/>
              <a:ea typeface="+mn-ea"/>
              <a:cs typeface="+mn-cs"/>
            </a:endParaRPr>
          </a:p>
          <a:p>
            <a:pPr lvl="0">
              <a:buFontTx/>
              <a:buNone/>
            </a:pPr>
            <a:r>
              <a:rPr lang="en-US" dirty="0"/>
              <a:t>To access the Application Items page, perform the following steps:</a:t>
            </a:r>
          </a:p>
          <a:p>
            <a:pPr marL="457200" lvl="1" indent="-228600">
              <a:buFont typeface="+mj-lt"/>
              <a:buAutoNum type="arabicPeriod"/>
            </a:pPr>
            <a:r>
              <a:rPr lang="en-US" dirty="0"/>
              <a:t>On</a:t>
            </a:r>
            <a:r>
              <a:rPr lang="en-US" baseline="0" dirty="0"/>
              <a:t> your application home page, click </a:t>
            </a:r>
            <a:r>
              <a:rPr lang="en-US" b="1" baseline="0" dirty="0"/>
              <a:t>Shared Components</a:t>
            </a:r>
          </a:p>
          <a:p>
            <a:pPr marL="457200" lvl="1" indent="-228600">
              <a:buFont typeface="+mj-lt"/>
              <a:buAutoNum type="arabicPeriod"/>
            </a:pPr>
            <a:r>
              <a:rPr lang="en-US" dirty="0"/>
              <a:t>Under Application Logic, click </a:t>
            </a:r>
            <a:r>
              <a:rPr lang="en-US" b="1" dirty="0"/>
              <a:t>Application Items</a:t>
            </a:r>
            <a:r>
              <a:rPr lang="en-US" dirty="0"/>
              <a:t>. The Application Items page is displayed.</a:t>
            </a:r>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928427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dirty="0"/>
              <a:t>You can create a page item in either of the following ways:</a:t>
            </a:r>
          </a:p>
          <a:p>
            <a:pPr lvl="1"/>
            <a:r>
              <a:rPr lang="en-US" b="1" dirty="0"/>
              <a:t>From the Rendering </a:t>
            </a:r>
            <a:r>
              <a:rPr lang="en-US" dirty="0"/>
              <a:t>tab: Navigate</a:t>
            </a:r>
            <a:r>
              <a:rPr lang="en-US" baseline="0" dirty="0"/>
              <a:t> to Page Designer. </a:t>
            </a:r>
            <a:r>
              <a:rPr lang="en-US" dirty="0"/>
              <a:t>Under the Rendering tab, right-click the region node where you want to create the item and select </a:t>
            </a:r>
            <a:r>
              <a:rPr lang="en-US" b="1" dirty="0"/>
              <a:t>Create Page Item</a:t>
            </a:r>
            <a:r>
              <a:rPr lang="en-US" dirty="0"/>
              <a:t>.</a:t>
            </a:r>
          </a:p>
          <a:p>
            <a:pPr lvl="1"/>
            <a:r>
              <a:rPr lang="en-US" b="1" dirty="0"/>
              <a:t>From the Gallery</a:t>
            </a:r>
            <a:r>
              <a:rPr lang="en-US" dirty="0"/>
              <a:t>: Navigate</a:t>
            </a:r>
            <a:r>
              <a:rPr lang="en-US" baseline="0" dirty="0"/>
              <a:t> to Page Designer. In the central pane, click </a:t>
            </a:r>
            <a:r>
              <a:rPr lang="en-US" b="1" baseline="0" dirty="0"/>
              <a:t>Layout</a:t>
            </a:r>
            <a:r>
              <a:rPr lang="en-US" baseline="0" dirty="0"/>
              <a:t> and then the </a:t>
            </a:r>
            <a:r>
              <a:rPr lang="en-US" b="1" baseline="0" dirty="0"/>
              <a:t>Items</a:t>
            </a:r>
            <a:r>
              <a:rPr lang="en-US" baseline="0" dirty="0"/>
              <a:t> tab in the Gallery.  Passing the cursor over an item displays a tooltip that describes it. </a:t>
            </a:r>
            <a:r>
              <a:rPr lang="en-US" dirty="0"/>
              <a:t>Select the item that you want</a:t>
            </a:r>
            <a:r>
              <a:rPr lang="en-US" baseline="0" dirty="0"/>
              <a:t> to create and d</a:t>
            </a:r>
            <a:r>
              <a:rPr lang="en-US" dirty="0"/>
              <a:t>rag it </a:t>
            </a:r>
            <a:r>
              <a:rPr lang="en-US" baseline="0" dirty="0"/>
              <a:t>to the appropriate location in the Layout where you want to create the item.</a:t>
            </a:r>
            <a:endParaRPr lang="en-US" dirty="0"/>
          </a:p>
          <a:p>
            <a:r>
              <a:rPr lang="en-US" sz="1100" b="0" i="0" kern="1200" dirty="0">
                <a:solidFill>
                  <a:schemeClr val="tx1"/>
                </a:solidFill>
                <a:latin typeface="+mn-lt"/>
                <a:ea typeface="+mn-ea"/>
                <a:cs typeface="+mn-cs"/>
              </a:rPr>
              <a:t>After either</a:t>
            </a:r>
            <a:r>
              <a:rPr lang="en-US" sz="1100" b="0" i="0" kern="1200" baseline="0" dirty="0">
                <a:solidFill>
                  <a:schemeClr val="tx1"/>
                </a:solidFill>
                <a:latin typeface="+mn-lt"/>
                <a:ea typeface="+mn-ea"/>
                <a:cs typeface="+mn-cs"/>
              </a:rPr>
              <a:t> of the above steps, t</a:t>
            </a:r>
            <a:r>
              <a:rPr lang="en-US" sz="1100" b="0" i="0" kern="1200" dirty="0">
                <a:solidFill>
                  <a:schemeClr val="tx1"/>
                </a:solidFill>
                <a:latin typeface="+mn-lt"/>
                <a:ea typeface="+mn-ea"/>
                <a:cs typeface="+mn-cs"/>
              </a:rPr>
              <a:t>he Property Editor displays Page Item attributes. </a:t>
            </a:r>
            <a:r>
              <a:rPr lang="en-IN" sz="1100" b="0" i="0" u="none" strike="noStrike" kern="1200" dirty="0">
                <a:solidFill>
                  <a:schemeClr val="tx1"/>
                </a:solidFill>
                <a:effectLst/>
                <a:latin typeface="+mn-lt"/>
                <a:ea typeface="+mn-ea"/>
                <a:cs typeface="+mn-cs"/>
              </a:rPr>
              <a:t>Attributes are organized in groups.</a:t>
            </a:r>
            <a:r>
              <a:rPr lang="en-US" sz="1100" b="0" i="0" kern="1200" dirty="0">
                <a:solidFill>
                  <a:schemeClr val="tx1"/>
                </a:solidFill>
                <a:latin typeface="+mn-lt"/>
                <a:ea typeface="+mn-ea"/>
                <a:cs typeface="+mn-cs"/>
              </a:rPr>
              <a:t>The Messages tab displays a red or yellow badge to identify messages you need to address. Selecting a message displays the associated attribute in the Property Editor. You must address red error message before you can save. Edit the appropriate attributes in the Property Editor.</a:t>
            </a:r>
          </a:p>
          <a:p>
            <a:r>
              <a:rPr lang="en-US" sz="1100" b="1" i="0" kern="1200" dirty="0">
                <a:solidFill>
                  <a:schemeClr val="tx1"/>
                </a:solidFill>
                <a:latin typeface="+mn-lt"/>
                <a:ea typeface="+mn-ea"/>
                <a:cs typeface="+mn-cs"/>
              </a:rPr>
              <a:t>Note</a:t>
            </a:r>
            <a:r>
              <a:rPr lang="en-US" sz="1100" b="0" i="0" kern="1200" dirty="0">
                <a:solidFill>
                  <a:schemeClr val="tx1"/>
                </a:solidFill>
                <a:latin typeface="+mn-lt"/>
                <a:ea typeface="+mn-ea"/>
                <a:cs typeface="+mn-cs"/>
              </a:rPr>
              <a:t>: To create an item from the gallery, you can also right-click the item, click </a:t>
            </a:r>
            <a:r>
              <a:rPr lang="en-US" sz="1100" b="1" i="0" kern="1200" dirty="0">
                <a:solidFill>
                  <a:schemeClr val="tx1"/>
                </a:solidFill>
                <a:latin typeface="+mn-lt"/>
                <a:ea typeface="+mn-ea"/>
                <a:cs typeface="+mn-cs"/>
              </a:rPr>
              <a:t>Add To</a:t>
            </a:r>
            <a:r>
              <a:rPr lang="en-US" sz="1100" b="0" i="0" kern="1200" dirty="0">
                <a:solidFill>
                  <a:schemeClr val="tx1"/>
                </a:solidFill>
                <a:latin typeface="+mn-lt"/>
                <a:ea typeface="+mn-ea"/>
                <a:cs typeface="+mn-cs"/>
              </a:rPr>
              <a:t>, and select the appropriate location.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252161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62500" lnSpcReduction="20000"/>
          </a:bodyPr>
          <a:lstStyle/>
          <a:p>
            <a:pPr lvl="0">
              <a:buFontTx/>
              <a:buNone/>
            </a:pPr>
            <a:r>
              <a:rPr lang="en-US" sz="1100" b="0" i="0" kern="1200" dirty="0">
                <a:solidFill>
                  <a:schemeClr val="tx1"/>
                </a:solidFill>
                <a:latin typeface="+mn-lt"/>
                <a:ea typeface="+mn-ea"/>
                <a:cs typeface="+mn-cs"/>
              </a:rPr>
              <a:t>Application Express allows to create the following page item types:</a:t>
            </a:r>
          </a:p>
          <a:p>
            <a:pPr lvl="1">
              <a:buFont typeface="Arial" pitchFamily="34" charset="0"/>
              <a:buChar char="•"/>
            </a:pPr>
            <a:r>
              <a:rPr lang="en-US" sz="1050" b="1" i="0" kern="1200" dirty="0">
                <a:solidFill>
                  <a:schemeClr val="tx1"/>
                </a:solidFill>
                <a:latin typeface="+mn-lt"/>
                <a:ea typeface="+mn-ea"/>
                <a:cs typeface="+mn-cs"/>
              </a:rPr>
              <a:t>Checkbox</a:t>
            </a:r>
            <a:r>
              <a:rPr lang="en-US" sz="1050" b="0" i="0" kern="1200" dirty="0">
                <a:solidFill>
                  <a:schemeClr val="tx1"/>
                </a:solidFill>
                <a:latin typeface="+mn-lt"/>
                <a:ea typeface="+mn-ea"/>
                <a:cs typeface="+mn-cs"/>
              </a:rPr>
              <a:t>: Displays multiple values as check boxes, enabling the end user to select multiple values. A list of values is required for items displayed as check boxes. The values corresponding to the checked boxes are stored in a single colon-delimited string.</a:t>
            </a:r>
          </a:p>
          <a:p>
            <a:pPr lvl="1">
              <a:buFont typeface="Arial" pitchFamily="34" charset="0"/>
              <a:buChar char="•"/>
            </a:pPr>
            <a:r>
              <a:rPr lang="en-US" sz="1100" b="1" i="0" kern="1200" dirty="0">
                <a:solidFill>
                  <a:schemeClr val="tx1"/>
                </a:solidFill>
                <a:latin typeface="+mn-lt"/>
                <a:ea typeface="+mn-ea"/>
                <a:cs typeface="+mn-cs"/>
              </a:rPr>
              <a:t>Color Picker</a:t>
            </a:r>
            <a:r>
              <a:rPr lang="en-US" sz="1100" b="0" i="0" kern="1200" dirty="0">
                <a:solidFill>
                  <a:schemeClr val="tx1"/>
                </a:solidFill>
                <a:latin typeface="+mn-lt"/>
                <a:ea typeface="+mn-ea"/>
                <a:cs typeface="+mn-cs"/>
              </a:rPr>
              <a:t>: Displays a text field with a color picker icon. End users can either enter a HTML color code directly, or click the icon to display a color palette popup. The end user can click a color from the palette which returns the corresponding HTML color code for the selected color.</a:t>
            </a:r>
          </a:p>
          <a:p>
            <a:pPr lvl="1">
              <a:buFont typeface="Arial" pitchFamily="34" charset="0"/>
              <a:buChar char="•"/>
            </a:pPr>
            <a:r>
              <a:rPr lang="en-US" sz="1100" b="1" i="0" kern="1200" dirty="0">
                <a:solidFill>
                  <a:schemeClr val="tx1"/>
                </a:solidFill>
                <a:latin typeface="+mn-lt"/>
                <a:ea typeface="+mn-ea"/>
                <a:cs typeface="+mn-cs"/>
              </a:rPr>
              <a:t>Date Picker</a:t>
            </a:r>
            <a:r>
              <a:rPr lang="en-US" sz="1100" b="0" i="0" kern="1200" dirty="0">
                <a:solidFill>
                  <a:schemeClr val="tx1"/>
                </a:solidFill>
                <a:latin typeface="+mn-lt"/>
                <a:ea typeface="+mn-ea"/>
                <a:cs typeface="+mn-cs"/>
              </a:rPr>
              <a:t>: Displays a text field with a calendar icon. End users can either enter the date directly into the text item, or click on the calendar icon to select a date, and optionally a time, from the calendar popup. Time is only displayed in the calendar popup if the </a:t>
            </a:r>
            <a:r>
              <a:rPr lang="en-US" sz="1100" b="0" i="1" kern="1200" dirty="0">
                <a:solidFill>
                  <a:schemeClr val="tx1"/>
                </a:solidFill>
                <a:latin typeface="+mn-lt"/>
                <a:ea typeface="+mn-ea"/>
                <a:cs typeface="+mn-cs"/>
              </a:rPr>
              <a:t>Format Mask</a:t>
            </a:r>
            <a:r>
              <a:rPr lang="en-US" sz="1100" b="0" i="0" kern="1200" dirty="0">
                <a:solidFill>
                  <a:schemeClr val="tx1"/>
                </a:solidFill>
                <a:latin typeface="+mn-lt"/>
                <a:ea typeface="+mn-ea"/>
                <a:cs typeface="+mn-cs"/>
              </a:rPr>
              <a:t> for this item includes time components.</a:t>
            </a:r>
          </a:p>
          <a:p>
            <a:pPr lvl="1">
              <a:buFont typeface="Arial" pitchFamily="34" charset="0"/>
              <a:buChar char="•"/>
            </a:pPr>
            <a:r>
              <a:rPr lang="en-US" sz="1100" b="1" i="0" kern="1200" dirty="0">
                <a:solidFill>
                  <a:schemeClr val="tx1"/>
                </a:solidFill>
                <a:latin typeface="+mn-lt"/>
                <a:ea typeface="+mn-ea"/>
                <a:cs typeface="+mn-cs"/>
              </a:rPr>
              <a:t>Display Image</a:t>
            </a:r>
            <a:r>
              <a:rPr lang="en-US" sz="1100" b="0" i="0" kern="1200" dirty="0">
                <a:solidFill>
                  <a:schemeClr val="tx1"/>
                </a:solidFill>
                <a:latin typeface="+mn-lt"/>
                <a:ea typeface="+mn-ea"/>
                <a:cs typeface="+mn-cs"/>
              </a:rPr>
              <a:t>: Displays an image stored in a database BLOB columns, or based on an image URL.</a:t>
            </a:r>
          </a:p>
          <a:p>
            <a:pPr lvl="1">
              <a:buFont typeface="Arial" pitchFamily="34" charset="0"/>
              <a:buChar char="•"/>
            </a:pPr>
            <a:r>
              <a:rPr lang="en-US" sz="1100" b="1" i="0" kern="1200" dirty="0">
                <a:solidFill>
                  <a:schemeClr val="tx1"/>
                </a:solidFill>
                <a:latin typeface="+mn-lt"/>
                <a:ea typeface="+mn-ea"/>
                <a:cs typeface="+mn-cs"/>
              </a:rPr>
              <a:t>Display Only</a:t>
            </a:r>
            <a:r>
              <a:rPr lang="en-US" sz="1100" b="0" i="0" kern="1200" dirty="0">
                <a:solidFill>
                  <a:schemeClr val="tx1"/>
                </a:solidFill>
                <a:latin typeface="+mn-lt"/>
                <a:ea typeface="+mn-ea"/>
                <a:cs typeface="+mn-cs"/>
              </a:rPr>
              <a:t>: Displays a non-enterable text item.</a:t>
            </a:r>
          </a:p>
          <a:p>
            <a:pPr lvl="1">
              <a:buFont typeface="Arial" pitchFamily="34" charset="0"/>
              <a:buChar char="•"/>
            </a:pPr>
            <a:r>
              <a:rPr lang="en-US" sz="1100" b="1" i="0" kern="1200" dirty="0">
                <a:solidFill>
                  <a:schemeClr val="tx1"/>
                </a:solidFill>
                <a:latin typeface="+mn-lt"/>
                <a:ea typeface="+mn-ea"/>
                <a:cs typeface="+mn-cs"/>
              </a:rPr>
              <a:t>File Browse..</a:t>
            </a:r>
            <a:r>
              <a:rPr lang="en-US" sz="1100" b="0" i="0" kern="1200" dirty="0">
                <a:solidFill>
                  <a:schemeClr val="tx1"/>
                </a:solidFill>
                <a:latin typeface="+mn-lt"/>
                <a:ea typeface="+mn-ea"/>
                <a:cs typeface="+mn-cs"/>
              </a:rPr>
              <a:t>.: Displays a text field with a </a:t>
            </a:r>
            <a:r>
              <a:rPr lang="en-US" sz="1100" b="0" i="1" kern="1200" dirty="0">
                <a:solidFill>
                  <a:schemeClr val="tx1"/>
                </a:solidFill>
                <a:latin typeface="+mn-lt"/>
                <a:ea typeface="+mn-ea"/>
                <a:cs typeface="+mn-cs"/>
              </a:rPr>
              <a:t>Browse...</a:t>
            </a:r>
            <a:r>
              <a:rPr lang="en-US" sz="1100" b="0" i="0" kern="1200" dirty="0">
                <a:solidFill>
                  <a:schemeClr val="tx1"/>
                </a:solidFill>
                <a:latin typeface="+mn-lt"/>
                <a:ea typeface="+mn-ea"/>
                <a:cs typeface="+mn-cs"/>
              </a:rPr>
              <a:t> button. The Browse button enables the user to locate and upload a file from a local file system.</a:t>
            </a:r>
          </a:p>
          <a:p>
            <a:pPr lvl="1">
              <a:buFont typeface="Arial" pitchFamily="34" charset="0"/>
              <a:buChar char="•"/>
            </a:pPr>
            <a:r>
              <a:rPr lang="en-US" sz="1100" b="1" i="0" kern="1200" dirty="0">
                <a:solidFill>
                  <a:schemeClr val="tx1"/>
                </a:solidFill>
                <a:latin typeface="+mn-lt"/>
                <a:ea typeface="+mn-ea"/>
                <a:cs typeface="+mn-cs"/>
              </a:rPr>
              <a:t>Hidden</a:t>
            </a:r>
            <a:r>
              <a:rPr lang="en-US" sz="1100" b="0" i="0" kern="1200" dirty="0">
                <a:solidFill>
                  <a:schemeClr val="tx1"/>
                </a:solidFill>
                <a:latin typeface="+mn-lt"/>
                <a:ea typeface="+mn-ea"/>
                <a:cs typeface="+mn-cs"/>
              </a:rPr>
              <a:t>: Items that are included within the page source but are not rendered. Hidden item values are saved in session state. They are generally used to store values required by page processing or other page items, but should not be displayed to the end user.</a:t>
            </a:r>
          </a:p>
          <a:p>
            <a:pPr lvl="1">
              <a:buFont typeface="Arial" pitchFamily="34" charset="0"/>
              <a:buChar char="•"/>
            </a:pPr>
            <a:r>
              <a:rPr lang="en-US" sz="1100" b="1" i="0" kern="1200" dirty="0">
                <a:solidFill>
                  <a:schemeClr val="tx1"/>
                </a:solidFill>
                <a:latin typeface="+mn-lt"/>
                <a:ea typeface="+mn-ea"/>
                <a:cs typeface="+mn-cs"/>
              </a:rPr>
              <a:t>List Manager</a:t>
            </a:r>
            <a:r>
              <a:rPr lang="en-US" sz="1100" b="0" i="0" kern="1200" dirty="0">
                <a:solidFill>
                  <a:schemeClr val="tx1"/>
                </a:solidFill>
                <a:latin typeface="+mn-lt"/>
                <a:ea typeface="+mn-ea"/>
                <a:cs typeface="+mn-cs"/>
              </a:rPr>
              <a:t>: Displays a text item with a popup list of values icon, </a:t>
            </a:r>
            <a:r>
              <a:rPr lang="en-US" sz="1100" b="0" i="1" kern="1200" dirty="0">
                <a:solidFill>
                  <a:schemeClr val="tx1"/>
                </a:solidFill>
                <a:latin typeface="+mn-lt"/>
                <a:ea typeface="+mn-ea"/>
                <a:cs typeface="+mn-cs"/>
              </a:rPr>
              <a:t>Add</a:t>
            </a:r>
            <a:r>
              <a:rPr lang="en-US" sz="1100" b="0" i="0" kern="1200" dirty="0">
                <a:solidFill>
                  <a:schemeClr val="tx1"/>
                </a:solidFill>
                <a:latin typeface="+mn-lt"/>
                <a:ea typeface="+mn-ea"/>
                <a:cs typeface="+mn-cs"/>
              </a:rPr>
              <a:t> and </a:t>
            </a:r>
            <a:r>
              <a:rPr lang="en-US" sz="1100" b="0" i="1" kern="1200" dirty="0">
                <a:solidFill>
                  <a:schemeClr val="tx1"/>
                </a:solidFill>
                <a:latin typeface="+mn-lt"/>
                <a:ea typeface="+mn-ea"/>
                <a:cs typeface="+mn-cs"/>
              </a:rPr>
              <a:t>Remove</a:t>
            </a:r>
            <a:r>
              <a:rPr lang="en-US" sz="1100" b="0" i="0" kern="1200" dirty="0">
                <a:solidFill>
                  <a:schemeClr val="tx1"/>
                </a:solidFill>
                <a:latin typeface="+mn-lt"/>
                <a:ea typeface="+mn-ea"/>
                <a:cs typeface="+mn-cs"/>
              </a:rPr>
              <a:t> buttons, and a list of selected values. You can type in the value or pick from the list of available items. You can then utilize the buttons to manage the values selected. The selected values are stored in a single colon-delimited string.</a:t>
            </a:r>
          </a:p>
          <a:p>
            <a:pPr lvl="1">
              <a:buFont typeface="Arial" pitchFamily="34" charset="0"/>
              <a:buChar char="•"/>
            </a:pPr>
            <a:r>
              <a:rPr lang="en-US" sz="1100" b="1" i="0" kern="1200" dirty="0">
                <a:solidFill>
                  <a:schemeClr val="tx1"/>
                </a:solidFill>
                <a:latin typeface="+mn-lt"/>
                <a:ea typeface="+mn-ea"/>
                <a:cs typeface="+mn-cs"/>
              </a:rPr>
              <a:t>Number Field</a:t>
            </a:r>
            <a:r>
              <a:rPr lang="en-US" sz="1100" b="0" i="0" kern="1200" dirty="0">
                <a:solidFill>
                  <a:schemeClr val="tx1"/>
                </a:solidFill>
                <a:latin typeface="+mn-lt"/>
                <a:ea typeface="+mn-ea"/>
                <a:cs typeface="+mn-cs"/>
              </a:rPr>
              <a:t>: Displays a number field. This item type automatically validates that the value is a number.</a:t>
            </a:r>
          </a:p>
          <a:p>
            <a:pPr lvl="1">
              <a:buFont typeface="Arial" pitchFamily="34" charset="0"/>
              <a:buChar char="•"/>
            </a:pPr>
            <a:r>
              <a:rPr lang="en-US" sz="1100" b="1" i="0" kern="1200" dirty="0">
                <a:solidFill>
                  <a:schemeClr val="tx1"/>
                </a:solidFill>
                <a:latin typeface="+mn-lt"/>
                <a:ea typeface="+mn-ea"/>
                <a:cs typeface="+mn-cs"/>
              </a:rPr>
              <a:t>Password</a:t>
            </a:r>
            <a:r>
              <a:rPr lang="en-US" sz="1100" b="0" i="0" kern="1200" dirty="0">
                <a:solidFill>
                  <a:schemeClr val="tx1"/>
                </a:solidFill>
                <a:latin typeface="+mn-lt"/>
                <a:ea typeface="+mn-ea"/>
                <a:cs typeface="+mn-cs"/>
              </a:rPr>
              <a:t>: Displays an HTML password form element. As the end user enters text a black dot is displayed for that character, instead of the actual character entered.</a:t>
            </a:r>
          </a:p>
          <a:p>
            <a:pPr lvl="1">
              <a:buFont typeface="Arial" pitchFamily="34" charset="0"/>
              <a:buChar char="•"/>
            </a:pPr>
            <a:r>
              <a:rPr lang="en-US" sz="1100" b="1" i="0" kern="1200" dirty="0">
                <a:solidFill>
                  <a:schemeClr val="tx1"/>
                </a:solidFill>
                <a:latin typeface="+mn-lt"/>
                <a:ea typeface="+mn-ea"/>
                <a:cs typeface="+mn-cs"/>
              </a:rPr>
              <a:t>Percent Graph</a:t>
            </a:r>
            <a:r>
              <a:rPr lang="en-US" sz="1100" b="0" i="0" kern="1200" dirty="0">
                <a:solidFill>
                  <a:schemeClr val="tx1"/>
                </a:solidFill>
                <a:latin typeface="+mn-lt"/>
                <a:ea typeface="+mn-ea"/>
                <a:cs typeface="+mn-cs"/>
              </a:rPr>
              <a:t>: Displays the value as a percentage graph. The value retrieved must be between 0 and 100.</a:t>
            </a:r>
          </a:p>
          <a:p>
            <a:pPr lvl="1">
              <a:buFont typeface="Arial" pitchFamily="34" charset="0"/>
              <a:buChar char="•"/>
            </a:pPr>
            <a:r>
              <a:rPr lang="en-US" sz="1100" b="1" i="0" kern="1200" dirty="0">
                <a:solidFill>
                  <a:schemeClr val="tx1"/>
                </a:solidFill>
                <a:latin typeface="+mn-lt"/>
                <a:ea typeface="+mn-ea"/>
                <a:cs typeface="+mn-cs"/>
              </a:rPr>
              <a:t>Popup LOV</a:t>
            </a:r>
            <a:r>
              <a:rPr lang="en-US" sz="1100" b="0" i="0" kern="1200" dirty="0">
                <a:solidFill>
                  <a:schemeClr val="tx1"/>
                </a:solidFill>
                <a:latin typeface="+mn-lt"/>
                <a:ea typeface="+mn-ea"/>
                <a:cs typeface="+mn-cs"/>
              </a:rPr>
              <a:t>: Displays a text item with a popup list of values icon. When the end user clicks the icon, a popup window appears with a search field, and a list of supported values. Popup LOV is best suited for large lists since end users can enter search criteria to reduce the available values displayed. For relatively small lists </a:t>
            </a:r>
            <a:r>
              <a:rPr lang="en-US" sz="1100" b="0" i="1" kern="1200" dirty="0">
                <a:solidFill>
                  <a:schemeClr val="tx1"/>
                </a:solidFill>
                <a:latin typeface="+mn-lt"/>
                <a:ea typeface="+mn-ea"/>
                <a:cs typeface="+mn-cs"/>
              </a:rPr>
              <a:t>Select List</a:t>
            </a:r>
            <a:r>
              <a:rPr lang="en-US" sz="1100" b="0" i="0" kern="1200" dirty="0">
                <a:solidFill>
                  <a:schemeClr val="tx1"/>
                </a:solidFill>
                <a:latin typeface="+mn-lt"/>
                <a:ea typeface="+mn-ea"/>
                <a:cs typeface="+mn-cs"/>
              </a:rPr>
              <a:t> is often better suited.</a:t>
            </a:r>
          </a:p>
          <a:p>
            <a:pPr lvl="1">
              <a:buFont typeface="Arial" pitchFamily="34" charset="0"/>
              <a:buChar char="•"/>
            </a:pPr>
            <a:r>
              <a:rPr lang="en-US" sz="1100" b="1" i="0" kern="1200" dirty="0">
                <a:solidFill>
                  <a:schemeClr val="tx1"/>
                </a:solidFill>
                <a:latin typeface="+mn-lt"/>
                <a:ea typeface="+mn-ea"/>
                <a:cs typeface="+mn-cs"/>
              </a:rPr>
              <a:t>Radio Group</a:t>
            </a:r>
            <a:r>
              <a:rPr lang="en-US" sz="1100" b="0" i="0" kern="1200" dirty="0">
                <a:solidFill>
                  <a:schemeClr val="tx1"/>
                </a:solidFill>
                <a:latin typeface="+mn-lt"/>
                <a:ea typeface="+mn-ea"/>
                <a:cs typeface="+mn-cs"/>
              </a:rPr>
              <a:t>: Displays multiple values as radio group options, enabling the end user to select a single value.</a:t>
            </a:r>
          </a:p>
          <a:p>
            <a:pPr lvl="1">
              <a:buFont typeface="Arial" pitchFamily="34" charset="0"/>
              <a:buChar char="•"/>
            </a:pPr>
            <a:r>
              <a:rPr lang="en-US" sz="1100" b="1" i="0" kern="1200" dirty="0">
                <a:solidFill>
                  <a:schemeClr val="tx1"/>
                </a:solidFill>
                <a:latin typeface="+mn-lt"/>
                <a:ea typeface="+mn-ea"/>
                <a:cs typeface="+mn-cs"/>
              </a:rPr>
              <a:t>Rich Text Editor</a:t>
            </a:r>
            <a:r>
              <a:rPr lang="en-US" sz="1100" b="0" i="0" kern="1200" dirty="0">
                <a:solidFill>
                  <a:schemeClr val="tx1"/>
                </a:solidFill>
                <a:latin typeface="+mn-lt"/>
                <a:ea typeface="+mn-ea"/>
                <a:cs typeface="+mn-cs"/>
              </a:rPr>
              <a:t>: Displays a text area with comprehensive text formatting options. End users can enhance the content displayed in a similar fashion to using a word processor, such as Microsoft Word. End users can also </a:t>
            </a:r>
            <a:r>
              <a:rPr lang="en-US" sz="1100" b="0" i="1" kern="1200" dirty="0">
                <a:solidFill>
                  <a:schemeClr val="tx1"/>
                </a:solidFill>
                <a:latin typeface="+mn-lt"/>
                <a:ea typeface="+mn-ea"/>
                <a:cs typeface="+mn-cs"/>
              </a:rPr>
              <a:t>cut and paste</a:t>
            </a:r>
            <a:r>
              <a:rPr lang="en-US" sz="1100" b="0" i="0" kern="1200" dirty="0">
                <a:solidFill>
                  <a:schemeClr val="tx1"/>
                </a:solidFill>
                <a:latin typeface="+mn-lt"/>
                <a:ea typeface="+mn-ea"/>
                <a:cs typeface="+mn-cs"/>
              </a:rPr>
              <a:t> documents, that are in rich text format (RTF) file format, into this item.</a:t>
            </a:r>
          </a:p>
          <a:p>
            <a:pPr lvl="1">
              <a:buFont typeface="Arial" pitchFamily="34" charset="0"/>
              <a:buChar char="•"/>
            </a:pPr>
            <a:r>
              <a:rPr lang="en-US" sz="1100" b="1" i="0" kern="1200" dirty="0">
                <a:solidFill>
                  <a:schemeClr val="tx1"/>
                </a:solidFill>
                <a:latin typeface="+mn-lt"/>
                <a:ea typeface="+mn-ea"/>
                <a:cs typeface="+mn-cs"/>
              </a:rPr>
              <a:t>Select List</a:t>
            </a:r>
            <a:r>
              <a:rPr lang="en-US" sz="1100" b="0" i="0" kern="1200" dirty="0">
                <a:solidFill>
                  <a:schemeClr val="tx1"/>
                </a:solidFill>
                <a:latin typeface="+mn-lt"/>
                <a:ea typeface="+mn-ea"/>
                <a:cs typeface="+mn-cs"/>
              </a:rPr>
              <a:t>: Displays an item with a built-in list of values selector. When the end user clicks the item, the list of supported values displays directly inline with the current item. </a:t>
            </a:r>
            <a:r>
              <a:rPr lang="en-US" sz="950" b="0" i="0" kern="1200" dirty="0">
                <a:solidFill>
                  <a:schemeClr val="tx1"/>
                </a:solidFill>
                <a:latin typeface="+mn-lt"/>
                <a:ea typeface="+mn-ea"/>
                <a:cs typeface="+mn-cs"/>
              </a:rPr>
              <a:t>Select List is best suited for relatively small, discrete lists. End-Users can very quickly select a value from the list without needing to change focus to a popup dialog. For large lists </a:t>
            </a:r>
            <a:r>
              <a:rPr lang="en-US" sz="950" b="0" i="1" kern="1200" dirty="0">
                <a:solidFill>
                  <a:schemeClr val="tx1"/>
                </a:solidFill>
                <a:latin typeface="+mn-lt"/>
                <a:ea typeface="+mn-ea"/>
                <a:cs typeface="+mn-cs"/>
              </a:rPr>
              <a:t>Popup LOV</a:t>
            </a:r>
            <a:r>
              <a:rPr lang="en-US" sz="950" b="0" i="0" kern="1200" dirty="0">
                <a:solidFill>
                  <a:schemeClr val="tx1"/>
                </a:solidFill>
                <a:latin typeface="+mn-lt"/>
                <a:ea typeface="+mn-ea"/>
                <a:cs typeface="+mn-cs"/>
              </a:rPr>
              <a:t> is often better suited.</a:t>
            </a:r>
          </a:p>
          <a:p>
            <a:pPr lvl="1">
              <a:buFont typeface="Arial" pitchFamily="34" charset="0"/>
              <a:buChar char="•"/>
            </a:pPr>
            <a:r>
              <a:rPr lang="en-US" sz="1100" b="1" i="0" kern="1200" dirty="0">
                <a:solidFill>
                  <a:schemeClr val="tx1"/>
                </a:solidFill>
                <a:latin typeface="+mn-lt"/>
                <a:ea typeface="+mn-ea"/>
                <a:cs typeface="+mn-cs"/>
              </a:rPr>
              <a:t>Shuttle</a:t>
            </a:r>
            <a:r>
              <a:rPr lang="en-US" sz="1100" b="0" i="0" kern="1200" dirty="0">
                <a:solidFill>
                  <a:schemeClr val="tx1"/>
                </a:solidFill>
                <a:latin typeface="+mn-lt"/>
                <a:ea typeface="+mn-ea"/>
                <a:cs typeface="+mn-cs"/>
              </a:rPr>
              <a:t>: Displays as a multiple select list that includes two boxes containing lists. The left list displays the source list of values that have not been selected and the right list shows the currently selected values. End users can select one or more values in a list then use the shuttle controls to move the selected values or all values. The current values are stored in a single colon-delimited string.</a:t>
            </a:r>
          </a:p>
          <a:p>
            <a:pPr lvl="1">
              <a:buFont typeface="Arial" pitchFamily="34" charset="0"/>
              <a:buChar char="•"/>
            </a:pPr>
            <a:r>
              <a:rPr lang="en-US" sz="1100" b="1" i="0" kern="1200" dirty="0">
                <a:solidFill>
                  <a:schemeClr val="tx1"/>
                </a:solidFill>
                <a:latin typeface="+mn-lt"/>
                <a:ea typeface="+mn-ea"/>
                <a:cs typeface="+mn-cs"/>
              </a:rPr>
              <a:t>Switch</a:t>
            </a:r>
            <a:r>
              <a:rPr lang="en-US" sz="1100" b="0" i="0" kern="1200" dirty="0">
                <a:solidFill>
                  <a:schemeClr val="tx1"/>
                </a:solidFill>
                <a:latin typeface="+mn-lt"/>
                <a:ea typeface="+mn-ea"/>
                <a:cs typeface="+mn-cs"/>
              </a:rPr>
              <a:t>: Displays as a flip toggle switch.</a:t>
            </a:r>
          </a:p>
          <a:p>
            <a:pPr lvl="1">
              <a:buFont typeface="Arial" pitchFamily="34" charset="0"/>
              <a:buChar char="•"/>
            </a:pPr>
            <a:r>
              <a:rPr lang="en-US" sz="1100" b="1" i="0" kern="1200" dirty="0">
                <a:solidFill>
                  <a:schemeClr val="tx1"/>
                </a:solidFill>
                <a:latin typeface="+mn-lt"/>
                <a:ea typeface="+mn-ea"/>
                <a:cs typeface="+mn-cs"/>
              </a:rPr>
              <a:t>Text Field</a:t>
            </a:r>
            <a:r>
              <a:rPr lang="en-US" sz="1100" b="0" i="0" kern="1200" dirty="0">
                <a:solidFill>
                  <a:schemeClr val="tx1"/>
                </a:solidFill>
                <a:latin typeface="+mn-lt"/>
                <a:ea typeface="+mn-ea"/>
                <a:cs typeface="+mn-cs"/>
              </a:rPr>
              <a:t>: Displays a text field.</a:t>
            </a:r>
          </a:p>
          <a:p>
            <a:pPr lvl="1">
              <a:buFont typeface="Arial" pitchFamily="34" charset="0"/>
              <a:buChar char="•"/>
            </a:pPr>
            <a:r>
              <a:rPr lang="en-US" sz="1100" b="1" i="0" kern="1200" dirty="0">
                <a:solidFill>
                  <a:schemeClr val="tx1"/>
                </a:solidFill>
                <a:latin typeface="+mn-lt"/>
                <a:ea typeface="+mn-ea"/>
                <a:cs typeface="+mn-cs"/>
              </a:rPr>
              <a:t>Text Field with autocomplete</a:t>
            </a:r>
            <a:r>
              <a:rPr lang="en-US" sz="1100" b="0" i="0" kern="1200" dirty="0">
                <a:solidFill>
                  <a:schemeClr val="tx1"/>
                </a:solidFill>
                <a:latin typeface="+mn-lt"/>
                <a:ea typeface="+mn-ea"/>
                <a:cs typeface="+mn-cs"/>
              </a:rPr>
              <a:t>: Displays a text field that displays a list of possible values, based on the text already entered by the end user, inline with the text item. The list is further refined as the end user types in more text.</a:t>
            </a:r>
            <a:r>
              <a:rPr lang="en-US" sz="1100" b="1" i="0" kern="1200" dirty="0">
                <a:solidFill>
                  <a:schemeClr val="tx1"/>
                </a:solidFill>
                <a:latin typeface="+mn-lt"/>
                <a:ea typeface="+mn-ea"/>
                <a:cs typeface="+mn-cs"/>
              </a:rPr>
              <a:t> </a:t>
            </a:r>
            <a:endParaRPr lang="en-US" sz="1100" b="0" i="0" kern="1200" dirty="0">
              <a:solidFill>
                <a:schemeClr val="tx1"/>
              </a:solidFill>
              <a:latin typeface="+mn-lt"/>
              <a:ea typeface="+mn-ea"/>
              <a:cs typeface="+mn-cs"/>
            </a:endParaRPr>
          </a:p>
          <a:p>
            <a:pPr lvl="1">
              <a:buFont typeface="Arial" pitchFamily="34" charset="0"/>
              <a:buChar char="•"/>
            </a:pPr>
            <a:r>
              <a:rPr lang="en-US" sz="1100" b="1" i="0" kern="1200" dirty="0">
                <a:solidFill>
                  <a:schemeClr val="tx1"/>
                </a:solidFill>
                <a:latin typeface="+mn-lt"/>
                <a:ea typeface="+mn-ea"/>
                <a:cs typeface="+mn-cs"/>
              </a:rPr>
              <a:t>Textarea</a:t>
            </a:r>
            <a:r>
              <a:rPr lang="en-US" sz="1100" b="0" i="0" kern="1200" dirty="0">
                <a:solidFill>
                  <a:schemeClr val="tx1"/>
                </a:solidFill>
                <a:latin typeface="+mn-lt"/>
                <a:ea typeface="+mn-ea"/>
                <a:cs typeface="+mn-cs"/>
              </a:rPr>
              <a:t>: Displays a multiple-row text area. </a:t>
            </a:r>
          </a:p>
          <a:p>
            <a:r>
              <a:rPr lang="en-US" sz="1100" b="0" i="0" kern="1200" dirty="0">
                <a:solidFill>
                  <a:schemeClr val="tx1"/>
                </a:solidFill>
                <a:latin typeface="+mn-lt"/>
                <a:ea typeface="+mn-ea"/>
                <a:cs typeface="+mn-cs"/>
              </a:rPr>
              <a:t>Depending on your application configuration, you may also have additional item type plug-ins available. These display as </a:t>
            </a:r>
            <a:r>
              <a:rPr lang="en-US" sz="1100" b="0" i="1" kern="1200" dirty="0">
                <a:solidFill>
                  <a:schemeClr val="tx1"/>
                </a:solidFill>
                <a:latin typeface="+mn-lt"/>
                <a:ea typeface="+mn-ea"/>
                <a:cs typeface="+mn-cs"/>
              </a:rPr>
              <a:t>&lt;My Plug-in&gt; [Plug-in]</a:t>
            </a:r>
            <a:r>
              <a:rPr lang="en-US" sz="1100" b="0" i="0" kern="1200" dirty="0">
                <a:solidFill>
                  <a:schemeClr val="tx1"/>
                </a:solidFill>
                <a:latin typeface="+mn-lt"/>
                <a:ea typeface="+mn-ea"/>
                <a:cs typeface="+mn-cs"/>
              </a:rPr>
              <a:t>. </a:t>
            </a:r>
            <a:br>
              <a:rPr lang="en-US" sz="1100" b="0" i="0" kern="1200" dirty="0">
                <a:solidFill>
                  <a:schemeClr val="tx1"/>
                </a:solidFill>
                <a:latin typeface="+mn-lt"/>
                <a:ea typeface="+mn-ea"/>
                <a:cs typeface="+mn-cs"/>
              </a:rPr>
            </a:br>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188827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sz="1150" b="0" i="0" kern="1200" dirty="0">
                <a:solidFill>
                  <a:schemeClr val="tx1"/>
                </a:solidFill>
                <a:latin typeface="+mn-lt"/>
                <a:ea typeface="+mn-ea"/>
                <a:cs typeface="+mn-cs"/>
              </a:rPr>
              <a:t>The slide shows</a:t>
            </a:r>
            <a:r>
              <a:rPr lang="en-US" sz="1150" b="0" i="0" kern="1200" baseline="0" dirty="0">
                <a:solidFill>
                  <a:schemeClr val="tx1"/>
                </a:solidFill>
                <a:latin typeface="+mn-lt"/>
                <a:ea typeface="+mn-ea"/>
                <a:cs typeface="+mn-cs"/>
              </a:rPr>
              <a:t> an example of a shuttle item type created on the Department Details form page. In this example, you first create a report with form on the DEPT table that shows which employees are assigned to a given department. Second, you create a shuttle item that lists employees alphabetically to make it easier to assign employees to a department.</a:t>
            </a:r>
            <a:endParaRPr lang="en-US" sz="115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72902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50" b="0" i="0" kern="1200" dirty="0">
                <a:solidFill>
                  <a:schemeClr val="tx1"/>
                </a:solidFill>
                <a:latin typeface="+mn-lt"/>
                <a:ea typeface="+mn-ea"/>
                <a:cs typeface="+mn-cs"/>
              </a:rPr>
              <a:t>The</a:t>
            </a:r>
            <a:r>
              <a:rPr lang="en-US" sz="1150" b="0" i="0" kern="1200" baseline="0" dirty="0">
                <a:solidFill>
                  <a:schemeClr val="tx1"/>
                </a:solidFill>
                <a:latin typeface="+mn-lt"/>
                <a:ea typeface="+mn-ea"/>
                <a:cs typeface="+mn-cs"/>
              </a:rPr>
              <a:t> slide shows steps to create a shuttle item type on the Department Details form page. In step 4, the example also shows how to set the item value.</a:t>
            </a: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r>
              <a:rPr lang="en-US" sz="1150" b="0" i="0" kern="1200" baseline="0" dirty="0">
                <a:solidFill>
                  <a:schemeClr val="tx1"/>
                </a:solidFill>
                <a:latin typeface="+mn-lt"/>
                <a:ea typeface="+mn-ea"/>
                <a:cs typeface="+mn-cs"/>
              </a:rPr>
              <a:t>For page items, you use the Source attribute to set the item value. From the page, select the item name to view the Edit Page Item page. Scroll down to Source and edit the appropriate fields.</a:t>
            </a:r>
          </a:p>
          <a:p>
            <a:pPr lvl="0">
              <a:buFont typeface="Arial" pitchFamily="34" charset="0"/>
              <a:buNone/>
            </a:pPr>
            <a:r>
              <a:rPr lang="en-US" sz="1150" b="0" i="0" kern="1200" baseline="0" dirty="0">
                <a:solidFill>
                  <a:schemeClr val="tx1"/>
                </a:solidFill>
                <a:latin typeface="+mn-lt"/>
                <a:ea typeface="+mn-ea"/>
                <a:cs typeface="+mn-cs"/>
              </a:rPr>
              <a:t>As explained in the previous slide, you already created a report and form on the DEPT table. For example, Page 14: Departments Report and Page 15: Department Details form. The form is created as a dialog page. </a:t>
            </a:r>
          </a:p>
          <a:p>
            <a:pPr lvl="0">
              <a:buFont typeface="Arial" pitchFamily="34" charset="0"/>
              <a:buNone/>
            </a:pPr>
            <a:r>
              <a:rPr lang="en-US" sz="1150" b="0" i="0" kern="1200" baseline="0" dirty="0">
                <a:solidFill>
                  <a:schemeClr val="tx1"/>
                </a:solidFill>
                <a:latin typeface="+mn-lt"/>
                <a:ea typeface="+mn-ea"/>
                <a:cs typeface="+mn-cs"/>
              </a:rPr>
              <a:t>Perform the following steps to create a shuttle item type:</a:t>
            </a:r>
          </a:p>
          <a:p>
            <a:pPr marL="342900" lvl="1" indent="-228600">
              <a:buFont typeface="+mj-lt"/>
              <a:buAutoNum type="arabicPeriod"/>
            </a:pPr>
            <a:r>
              <a:rPr lang="en-US" sz="1100" b="0" i="0" kern="1200" baseline="0" dirty="0">
                <a:solidFill>
                  <a:schemeClr val="tx1"/>
                </a:solidFill>
                <a:latin typeface="+mn-lt"/>
                <a:ea typeface="+mn-ea"/>
                <a:cs typeface="+mn-cs"/>
              </a:rPr>
              <a:t>View the form in Page Designer. In Page Rendering, right-click the region containing the form (for example, Department Details in the slide) and select </a:t>
            </a:r>
            <a:r>
              <a:rPr lang="en-US" sz="1100" b="1" i="0" kern="1200" baseline="0" dirty="0">
                <a:solidFill>
                  <a:schemeClr val="tx1"/>
                </a:solidFill>
                <a:latin typeface="+mn-lt"/>
                <a:ea typeface="+mn-ea"/>
                <a:cs typeface="+mn-cs"/>
              </a:rPr>
              <a:t>Create Page Item</a:t>
            </a:r>
            <a:r>
              <a:rPr lang="en-US" sz="1100" b="0" i="0" kern="1200" baseline="0" dirty="0">
                <a:solidFill>
                  <a:schemeClr val="tx1"/>
                </a:solidFill>
                <a:latin typeface="+mn-lt"/>
                <a:ea typeface="+mn-ea"/>
                <a:cs typeface="+mn-cs"/>
              </a:rPr>
              <a:t>.</a:t>
            </a:r>
          </a:p>
          <a:p>
            <a:pPr marL="342900" lvl="1" indent="-228600">
              <a:buFont typeface="+mj-lt"/>
              <a:buAutoNum type="arabicPeriod"/>
            </a:pPr>
            <a:r>
              <a:rPr lang="en-US" sz="1100" b="0" i="0" kern="1200" baseline="0" dirty="0">
                <a:solidFill>
                  <a:schemeClr val="tx1"/>
                </a:solidFill>
                <a:latin typeface="+mn-lt"/>
                <a:ea typeface="+mn-ea"/>
                <a:cs typeface="+mn-cs"/>
              </a:rPr>
              <a:t>Next, enter attributes in Property Editor - Page Item. For Identification &gt; Name, enter </a:t>
            </a:r>
            <a:r>
              <a:rPr lang="en-US" sz="1100" b="1" i="0" kern="1200" baseline="0" dirty="0">
                <a:solidFill>
                  <a:schemeClr val="tx1"/>
                </a:solidFill>
                <a:latin typeface="+mn-lt"/>
                <a:ea typeface="+mn-ea"/>
                <a:cs typeface="+mn-cs"/>
              </a:rPr>
              <a:t>PX_EMP_LIST</a:t>
            </a:r>
            <a:r>
              <a:rPr lang="en-US" sz="1100" b="0" i="0" kern="1200" baseline="0" dirty="0">
                <a:solidFill>
                  <a:schemeClr val="tx1"/>
                </a:solidFill>
                <a:latin typeface="+mn-lt"/>
                <a:ea typeface="+mn-ea"/>
                <a:cs typeface="+mn-cs"/>
              </a:rPr>
              <a:t>. For Type, select </a:t>
            </a:r>
            <a:r>
              <a:rPr lang="en-US" sz="1100" b="1" i="0" kern="1200" baseline="0" dirty="0">
                <a:solidFill>
                  <a:schemeClr val="tx1"/>
                </a:solidFill>
                <a:latin typeface="+mn-lt"/>
                <a:ea typeface="+mn-ea"/>
                <a:cs typeface="+mn-cs"/>
              </a:rPr>
              <a:t>Shuttle</a:t>
            </a:r>
            <a:r>
              <a:rPr lang="en-US" sz="1100" b="0" i="0" kern="1200" baseline="0" dirty="0">
                <a:solidFill>
                  <a:schemeClr val="tx1"/>
                </a:solidFill>
                <a:latin typeface="+mn-lt"/>
                <a:ea typeface="+mn-ea"/>
                <a:cs typeface="+mn-cs"/>
              </a:rPr>
              <a:t>. Notice the error message in the central pane that says List of Values type is required. In the slide, you replace the existing name for Label with Employee List. You learn about LOVs (List of Values) later in this lesson.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1357238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201</a:t>
            </a:r>
            <a:r>
              <a:rPr lang="en-US" sz="800" dirty="0">
                <a:solidFill>
                  <a:schemeClr val="tx1">
                    <a:lumMod val="75000"/>
                  </a:schemeClr>
                </a:solidFill>
              </a:rPr>
              <a:t>7</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a:t>
            </a:r>
            <a:r>
              <a:rPr sz="800">
                <a:solidFill>
                  <a:schemeClr val="tx1">
                    <a:lumMod val="75000"/>
                  </a:schemeClr>
                </a:solidFill>
              </a:rPr>
              <a:t>© </a:t>
            </a:r>
            <a:r>
              <a:rPr lang="en-US" sz="800">
                <a:solidFill>
                  <a:schemeClr val="tx1">
                    <a:lumMod val="75000"/>
                  </a:schemeClr>
                </a:solidFill>
              </a:rPr>
              <a:t>2020 </a:t>
            </a:r>
            <a:r>
              <a:rPr sz="800">
                <a:solidFill>
                  <a:schemeClr val="tx1">
                    <a:lumMod val="75000"/>
                  </a:schemeClr>
                </a:solidFill>
              </a:rPr>
              <a:t>Oracle </a:t>
            </a:r>
            <a:r>
              <a:rPr sz="800" dirty="0">
                <a:solidFill>
                  <a:schemeClr val="tx1">
                    <a:lumMod val="75000"/>
                  </a:schemeClr>
                </a:solidFill>
              </a:rPr>
              <a:t>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6.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Creating a Page Item: Example - Steps</a:t>
            </a:r>
          </a:p>
        </p:txBody>
      </p:sp>
      <p:pic>
        <p:nvPicPr>
          <p:cNvPr id="5" name="Picture 4">
            <a:extLst>
              <a:ext uri="{FF2B5EF4-FFF2-40B4-BE49-F238E27FC236}">
                <a16:creationId xmlns:a16="http://schemas.microsoft.com/office/drawing/2014/main" id="{3E172AA8-3296-6146-B08D-895B807E98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5612" y="914400"/>
            <a:ext cx="5054600" cy="3136900"/>
          </a:xfrm>
          <a:prstGeom prst="rect">
            <a:avLst/>
          </a:prstGeom>
          <a:ln>
            <a:solidFill>
              <a:srgbClr val="FF0000"/>
            </a:solidFill>
          </a:ln>
        </p:spPr>
      </p:pic>
      <p:sp>
        <p:nvSpPr>
          <p:cNvPr id="18" name="Oval 144">
            <a:extLst>
              <a:ext uri="{FF2B5EF4-FFF2-40B4-BE49-F238E27FC236}">
                <a16:creationId xmlns:a16="http://schemas.microsoft.com/office/drawing/2014/main" id="{11D447A6-542C-854E-A690-DDD95590C2FB}"/>
              </a:ext>
            </a:extLst>
          </p:cNvPr>
          <p:cNvSpPr>
            <a:spLocks noChangeArrowheads="1"/>
          </p:cNvSpPr>
          <p:nvPr/>
        </p:nvSpPr>
        <p:spPr bwMode="blackWhite">
          <a:xfrm>
            <a:off x="5102225" y="91971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pic>
        <p:nvPicPr>
          <p:cNvPr id="10" name="Picture 9">
            <a:extLst>
              <a:ext uri="{FF2B5EF4-FFF2-40B4-BE49-F238E27FC236}">
                <a16:creationId xmlns:a16="http://schemas.microsoft.com/office/drawing/2014/main" id="{2C9AC651-0FA2-5B47-8723-E56D5554D51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89612" y="2819400"/>
            <a:ext cx="6121400" cy="3441700"/>
          </a:xfrm>
          <a:prstGeom prst="rect">
            <a:avLst/>
          </a:prstGeom>
          <a:ln>
            <a:solidFill>
              <a:schemeClr val="tx1"/>
            </a:solidFill>
          </a:ln>
        </p:spPr>
      </p:pic>
      <p:sp>
        <p:nvSpPr>
          <p:cNvPr id="22" name="Oval 144">
            <a:extLst>
              <a:ext uri="{FF2B5EF4-FFF2-40B4-BE49-F238E27FC236}">
                <a16:creationId xmlns:a16="http://schemas.microsoft.com/office/drawing/2014/main" id="{D42F65E2-9018-B147-B1FD-925037708B7E}"/>
              </a:ext>
            </a:extLst>
          </p:cNvPr>
          <p:cNvSpPr>
            <a:spLocks noChangeArrowheads="1"/>
          </p:cNvSpPr>
          <p:nvPr/>
        </p:nvSpPr>
        <p:spPr bwMode="blackWhite">
          <a:xfrm>
            <a:off x="11315146" y="252198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20546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Editing a Page Item</a:t>
            </a:r>
          </a:p>
        </p:txBody>
      </p:sp>
      <p:pic>
        <p:nvPicPr>
          <p:cNvPr id="5" name="Picture 4">
            <a:extLst>
              <a:ext uri="{FF2B5EF4-FFF2-40B4-BE49-F238E27FC236}">
                <a16:creationId xmlns:a16="http://schemas.microsoft.com/office/drawing/2014/main" id="{53688987-A86C-CF4A-8C9A-EB554F02CE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211" y="638429"/>
            <a:ext cx="10972801" cy="5581142"/>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Referencing Item Values</a:t>
            </a:r>
          </a:p>
        </p:txBody>
      </p:sp>
      <p:grpSp>
        <p:nvGrpSpPr>
          <p:cNvPr id="30" name="Group 29"/>
          <p:cNvGrpSpPr/>
          <p:nvPr/>
        </p:nvGrpSpPr>
        <p:grpSpPr>
          <a:xfrm>
            <a:off x="1522412" y="2819400"/>
            <a:ext cx="9448800" cy="2286000"/>
            <a:chOff x="2284412" y="1828800"/>
            <a:chExt cx="7696200" cy="2286000"/>
          </a:xfrm>
        </p:grpSpPr>
        <p:grpSp>
          <p:nvGrpSpPr>
            <p:cNvPr id="12" name="Group 11"/>
            <p:cNvGrpSpPr/>
            <p:nvPr/>
          </p:nvGrpSpPr>
          <p:grpSpPr>
            <a:xfrm>
              <a:off x="2284412" y="1828800"/>
              <a:ext cx="7696200" cy="457200"/>
              <a:chOff x="2284412" y="1828800"/>
              <a:chExt cx="5791200" cy="457200"/>
            </a:xfrm>
          </p:grpSpPr>
          <p:sp>
            <p:nvSpPr>
              <p:cNvPr id="10" name="Rectangle 3"/>
              <p:cNvSpPr txBox="1">
                <a:spLocks noChangeArrowheads="1"/>
              </p:cNvSpPr>
              <p:nvPr/>
            </p:nvSpPr>
            <p:spPr>
              <a:xfrm>
                <a:off x="2284412" y="1828800"/>
                <a:ext cx="2895600" cy="457200"/>
              </a:xfrm>
              <a:prstGeom prst="rect">
                <a:avLst/>
              </a:prstGeom>
              <a:ln>
                <a:solidFill>
                  <a:schemeClr val="tx1"/>
                </a:solidFill>
              </a:ln>
            </p:spPr>
            <p:txBody>
              <a:bodyPr vert="horz" lIns="0" tIns="0" rIns="0" bIns="0" rtlCol="0">
                <a:noAutofit/>
              </a:bodyPr>
              <a:lstStyle/>
              <a:p>
                <a:pPr marL="53975" marR="0" lvl="0" indent="-53975" algn="ctr"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400" b="1" dirty="0">
                    <a:solidFill>
                      <a:srgbClr val="FF0000"/>
                    </a:solidFill>
                    <a:latin typeface="LavosHandy™" pitchFamily="66" charset="0"/>
                  </a:rPr>
                  <a:t>Type</a:t>
                </a:r>
                <a:endParaRPr kumimoji="0" lang="en-US" sz="2400" b="1" i="0" u="none" strike="noStrike" kern="1200" cap="none" spc="0" normalizeH="0" baseline="0" noProof="0" dirty="0">
                  <a:ln>
                    <a:noFill/>
                  </a:ln>
                  <a:solidFill>
                    <a:srgbClr val="FF0000"/>
                  </a:solidFill>
                  <a:effectLst/>
                  <a:uLnTx/>
                  <a:uFillTx/>
                  <a:latin typeface="+mn-lt"/>
                  <a:ea typeface="+mn-ea"/>
                  <a:cs typeface="+mn-cs"/>
                </a:endParaRPr>
              </a:p>
            </p:txBody>
          </p:sp>
          <p:sp>
            <p:nvSpPr>
              <p:cNvPr id="11" name="Rectangle 3"/>
              <p:cNvSpPr txBox="1">
                <a:spLocks noChangeArrowheads="1"/>
              </p:cNvSpPr>
              <p:nvPr/>
            </p:nvSpPr>
            <p:spPr>
              <a:xfrm>
                <a:off x="5180012" y="1828800"/>
                <a:ext cx="2895600" cy="457200"/>
              </a:xfrm>
              <a:prstGeom prst="rect">
                <a:avLst/>
              </a:prstGeom>
              <a:ln>
                <a:solidFill>
                  <a:schemeClr val="tx1"/>
                </a:solidFill>
              </a:ln>
            </p:spPr>
            <p:txBody>
              <a:bodyPr vert="horz" lIns="0" tIns="0" rIns="0" bIns="0" rtlCol="0">
                <a:noAutofit/>
              </a:bodyPr>
              <a:lstStyle/>
              <a:p>
                <a:pPr marL="53975" marR="0" lvl="0" indent="-53975" algn="ctr"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400" b="1" dirty="0">
                    <a:solidFill>
                      <a:srgbClr val="FF0000"/>
                    </a:solidFill>
                    <a:latin typeface="LavosHandy™" pitchFamily="66" charset="0"/>
                  </a:rPr>
                  <a:t>Syntax</a:t>
                </a:r>
                <a:endParaRPr kumimoji="0" lang="en-US" sz="2400" b="1" i="0" u="none" strike="noStrike" kern="1200" cap="none" spc="0" normalizeH="0" baseline="0" noProof="0" dirty="0">
                  <a:ln>
                    <a:noFill/>
                  </a:ln>
                  <a:solidFill>
                    <a:srgbClr val="FF0000"/>
                  </a:solidFill>
                  <a:effectLst/>
                  <a:uLnTx/>
                  <a:uFillTx/>
                  <a:latin typeface="+mn-lt"/>
                  <a:ea typeface="+mn-ea"/>
                  <a:cs typeface="+mn-cs"/>
                </a:endParaRPr>
              </a:p>
            </p:txBody>
          </p:sp>
        </p:grpSp>
        <p:grpSp>
          <p:nvGrpSpPr>
            <p:cNvPr id="14" name="Group 13"/>
            <p:cNvGrpSpPr/>
            <p:nvPr/>
          </p:nvGrpSpPr>
          <p:grpSpPr>
            <a:xfrm>
              <a:off x="2284412" y="2286000"/>
              <a:ext cx="7696200" cy="457200"/>
              <a:chOff x="2284412" y="1828800"/>
              <a:chExt cx="5791200" cy="457200"/>
            </a:xfrm>
          </p:grpSpPr>
          <p:sp>
            <p:nvSpPr>
              <p:cNvPr id="15" name="Rectangle 3"/>
              <p:cNvSpPr txBox="1">
                <a:spLocks noChangeArrowheads="1"/>
              </p:cNvSpPr>
              <p:nvPr/>
            </p:nvSpPr>
            <p:spPr>
              <a:xfrm>
                <a:off x="2284412" y="1828800"/>
                <a:ext cx="2895600" cy="457200"/>
              </a:xfrm>
              <a:prstGeom prst="rect">
                <a:avLst/>
              </a:prstGeom>
              <a:ln>
                <a:solidFill>
                  <a:schemeClr val="tx1"/>
                </a:solidFill>
              </a:ln>
            </p:spPr>
            <p:txBody>
              <a:bodyPr vert="horz" lIns="0" tIns="0" rIns="0" bIns="0" rtlCol="0">
                <a:noAutofit/>
              </a:bodyPr>
              <a:lstStyle/>
              <a:p>
                <a:pPr marL="53975" marR="0" lvl="0" indent="-53975" algn="ctr"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400" b="1" dirty="0">
                    <a:cs typeface="Arial" pitchFamily="34" charset="0"/>
                  </a:rPr>
                  <a:t>SQL</a:t>
                </a:r>
                <a:endParaRPr kumimoji="0" lang="en-US" sz="2400" b="1" i="0" u="none" strike="noStrike" kern="1200" cap="none" spc="0" normalizeH="0" baseline="0" noProof="0" dirty="0">
                  <a:ln>
                    <a:noFill/>
                  </a:ln>
                  <a:effectLst/>
                  <a:uLnTx/>
                  <a:uFillTx/>
                  <a:cs typeface="Arial" pitchFamily="34" charset="0"/>
                </a:endParaRPr>
              </a:p>
            </p:txBody>
          </p:sp>
          <p:sp>
            <p:nvSpPr>
              <p:cNvPr id="16" name="Rectangle 3"/>
              <p:cNvSpPr txBox="1">
                <a:spLocks noChangeArrowheads="1"/>
              </p:cNvSpPr>
              <p:nvPr/>
            </p:nvSpPr>
            <p:spPr>
              <a:xfrm>
                <a:off x="5180012" y="1828800"/>
                <a:ext cx="2895600" cy="457200"/>
              </a:xfrm>
              <a:prstGeom prst="rect">
                <a:avLst/>
              </a:prstGeom>
              <a:solidFill>
                <a:schemeClr val="bg1"/>
              </a:solidFill>
              <a:ln>
                <a:solidFill>
                  <a:schemeClr val="tx1"/>
                </a:solidFill>
              </a:ln>
            </p:spPr>
            <p:txBody>
              <a:bodyPr vert="horz" lIns="0" tIns="0" rIns="0" bIns="0" rtlCol="0">
                <a:noAutofit/>
              </a:bodyPr>
              <a:lstStyle/>
              <a:p>
                <a:pPr marL="53975" marR="0" lvl="0" indent="-53975" algn="ctr"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400" b="1" dirty="0">
                    <a:latin typeface="Courier New" pitchFamily="49" charset="0"/>
                    <a:cs typeface="Courier New" pitchFamily="49" charset="0"/>
                  </a:rPr>
                  <a:t>:MY_ITEM</a:t>
                </a:r>
                <a:endParaRPr kumimoji="0" lang="en-US" sz="2400" b="1" i="0" u="none" strike="noStrike" kern="1200" cap="none" spc="0" normalizeH="0" baseline="0" noProof="0" dirty="0">
                  <a:ln>
                    <a:noFill/>
                  </a:ln>
                  <a:effectLst/>
                  <a:uLnTx/>
                  <a:uFillTx/>
                  <a:latin typeface="Courier New" pitchFamily="49" charset="0"/>
                  <a:cs typeface="Courier New" pitchFamily="49" charset="0"/>
                </a:endParaRPr>
              </a:p>
            </p:txBody>
          </p:sp>
        </p:grpSp>
        <p:grpSp>
          <p:nvGrpSpPr>
            <p:cNvPr id="18" name="Group 17"/>
            <p:cNvGrpSpPr/>
            <p:nvPr/>
          </p:nvGrpSpPr>
          <p:grpSpPr>
            <a:xfrm>
              <a:off x="2284412" y="2743200"/>
              <a:ext cx="7696200" cy="457200"/>
              <a:chOff x="2284412" y="1828800"/>
              <a:chExt cx="5791200" cy="457200"/>
            </a:xfrm>
          </p:grpSpPr>
          <p:sp>
            <p:nvSpPr>
              <p:cNvPr id="19" name="Rectangle 3"/>
              <p:cNvSpPr txBox="1">
                <a:spLocks noChangeArrowheads="1"/>
              </p:cNvSpPr>
              <p:nvPr/>
            </p:nvSpPr>
            <p:spPr>
              <a:xfrm>
                <a:off x="2284412" y="1828800"/>
                <a:ext cx="2895600" cy="457200"/>
              </a:xfrm>
              <a:prstGeom prst="rect">
                <a:avLst/>
              </a:prstGeom>
              <a:ln>
                <a:solidFill>
                  <a:schemeClr val="tx1"/>
                </a:solidFill>
              </a:ln>
            </p:spPr>
            <p:txBody>
              <a:bodyPr vert="horz" lIns="0" tIns="0" rIns="0" bIns="0" rtlCol="0">
                <a:noAutofit/>
              </a:bodyPr>
              <a:lstStyle/>
              <a:p>
                <a:pPr marL="53975" marR="0" lvl="0" indent="-53975" algn="ctr"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400" b="1" dirty="0"/>
                  <a:t>PL/SQL</a:t>
                </a:r>
                <a:endParaRPr kumimoji="0" lang="en-US" sz="2400" b="1" i="0" u="none" strike="noStrike" kern="1200" cap="none" spc="0" normalizeH="0" baseline="0" noProof="0" dirty="0">
                  <a:ln>
                    <a:noFill/>
                  </a:ln>
                  <a:effectLst/>
                  <a:uLnTx/>
                  <a:uFillTx/>
                  <a:ea typeface="+mn-ea"/>
                  <a:cs typeface="+mn-cs"/>
                </a:endParaRPr>
              </a:p>
            </p:txBody>
          </p:sp>
          <p:sp>
            <p:nvSpPr>
              <p:cNvPr id="20" name="Rectangle 3"/>
              <p:cNvSpPr txBox="1">
                <a:spLocks noChangeArrowheads="1"/>
              </p:cNvSpPr>
              <p:nvPr/>
            </p:nvSpPr>
            <p:spPr>
              <a:xfrm>
                <a:off x="5180012" y="1828800"/>
                <a:ext cx="2895600" cy="457200"/>
              </a:xfrm>
              <a:prstGeom prst="rect">
                <a:avLst/>
              </a:prstGeom>
              <a:ln>
                <a:solidFill>
                  <a:schemeClr val="tx1"/>
                </a:solidFill>
              </a:ln>
            </p:spPr>
            <p:txBody>
              <a:bodyPr vert="horz" lIns="0" tIns="0" rIns="0" bIns="0" rtlCol="0">
                <a:noAutofit/>
              </a:bodyPr>
              <a:lstStyle/>
              <a:p>
                <a:pPr marL="53975" marR="0" lvl="0" indent="-53975" algn="ctr"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endParaRPr kumimoji="0" lang="en-US" sz="2400" b="1" i="0" u="none" strike="noStrike" kern="1200" cap="none" spc="0" normalizeH="0" baseline="0" noProof="0" dirty="0">
                  <a:ln>
                    <a:noFill/>
                  </a:ln>
                  <a:solidFill>
                    <a:srgbClr val="FF0000"/>
                  </a:solidFill>
                  <a:effectLst/>
                  <a:uLnTx/>
                  <a:uFillTx/>
                  <a:latin typeface="+mn-lt"/>
                  <a:ea typeface="+mn-ea"/>
                  <a:cs typeface="+mn-cs"/>
                </a:endParaRPr>
              </a:p>
            </p:txBody>
          </p:sp>
        </p:grpSp>
        <p:grpSp>
          <p:nvGrpSpPr>
            <p:cNvPr id="21" name="Group 20"/>
            <p:cNvGrpSpPr/>
            <p:nvPr/>
          </p:nvGrpSpPr>
          <p:grpSpPr>
            <a:xfrm>
              <a:off x="2284412" y="3200400"/>
              <a:ext cx="7696200" cy="457200"/>
              <a:chOff x="2284412" y="1828800"/>
              <a:chExt cx="5791200" cy="457200"/>
            </a:xfrm>
          </p:grpSpPr>
          <p:sp>
            <p:nvSpPr>
              <p:cNvPr id="22" name="Rectangle 3"/>
              <p:cNvSpPr txBox="1">
                <a:spLocks noChangeArrowheads="1"/>
              </p:cNvSpPr>
              <p:nvPr/>
            </p:nvSpPr>
            <p:spPr>
              <a:xfrm>
                <a:off x="2284412" y="1828800"/>
                <a:ext cx="2895600" cy="457200"/>
              </a:xfrm>
              <a:prstGeom prst="rect">
                <a:avLst/>
              </a:prstGeom>
              <a:ln>
                <a:solidFill>
                  <a:schemeClr val="tx1"/>
                </a:solidFill>
              </a:ln>
            </p:spPr>
            <p:txBody>
              <a:bodyPr vert="horz" lIns="0" tIns="0" rIns="0" bIns="0" rtlCol="0">
                <a:noAutofit/>
              </a:bodyPr>
              <a:lstStyle/>
              <a:p>
                <a:pPr marL="53975" lvl="0" indent="-53975" algn="ctr">
                  <a:lnSpc>
                    <a:spcPct val="90000"/>
                  </a:lnSpc>
                  <a:spcBef>
                    <a:spcPts val="1200"/>
                  </a:spcBef>
                  <a:buClr>
                    <a:schemeClr val="folHlink"/>
                  </a:buClr>
                  <a:defRPr/>
                </a:pPr>
                <a:r>
                  <a:rPr lang="en-US" sz="2400" b="1" dirty="0"/>
                  <a:t>PL/SQL</a:t>
                </a:r>
              </a:p>
            </p:txBody>
          </p:sp>
          <p:sp>
            <p:nvSpPr>
              <p:cNvPr id="23" name="Rectangle 3"/>
              <p:cNvSpPr txBox="1">
                <a:spLocks noChangeArrowheads="1"/>
              </p:cNvSpPr>
              <p:nvPr/>
            </p:nvSpPr>
            <p:spPr>
              <a:xfrm>
                <a:off x="5180012" y="1828800"/>
                <a:ext cx="2895600" cy="457200"/>
              </a:xfrm>
              <a:prstGeom prst="rect">
                <a:avLst/>
              </a:prstGeom>
              <a:ln>
                <a:solidFill>
                  <a:schemeClr val="tx1"/>
                </a:solidFill>
              </a:ln>
            </p:spPr>
            <p:txBody>
              <a:bodyPr vert="horz" lIns="0" tIns="0" rIns="0" bIns="0" rtlCol="0">
                <a:noAutofit/>
              </a:bodyPr>
              <a:lstStyle/>
              <a:p>
                <a:pPr marL="53975" lvl="0" indent="-53975" algn="ctr">
                  <a:lnSpc>
                    <a:spcPct val="90000"/>
                  </a:lnSpc>
                  <a:spcBef>
                    <a:spcPts val="1200"/>
                  </a:spcBef>
                  <a:buClr>
                    <a:schemeClr val="folHlink"/>
                  </a:buClr>
                  <a:defRPr/>
                </a:pPr>
                <a:r>
                  <a:rPr lang="en-US" sz="2400" b="1" dirty="0">
                    <a:latin typeface="Courier New" pitchFamily="49" charset="0"/>
                    <a:cs typeface="Courier New" pitchFamily="49" charset="0"/>
                  </a:rPr>
                  <a:t>  NV('MY_NUMERIC_ITEM')</a:t>
                </a:r>
                <a:endParaRPr kumimoji="0" lang="en-US" sz="2400" b="1" i="0" u="none" strike="noStrike" kern="1200" cap="none" spc="0" normalizeH="0" baseline="0" noProof="0" dirty="0">
                  <a:ln>
                    <a:noFill/>
                  </a:ln>
                  <a:effectLst/>
                  <a:uLnTx/>
                  <a:uFillTx/>
                  <a:latin typeface="Courier New" pitchFamily="49" charset="0"/>
                  <a:cs typeface="Courier New" pitchFamily="49" charset="0"/>
                </a:endParaRPr>
              </a:p>
            </p:txBody>
          </p:sp>
        </p:grpSp>
        <p:grpSp>
          <p:nvGrpSpPr>
            <p:cNvPr id="24" name="Group 23"/>
            <p:cNvGrpSpPr/>
            <p:nvPr/>
          </p:nvGrpSpPr>
          <p:grpSpPr>
            <a:xfrm>
              <a:off x="2284412" y="3657600"/>
              <a:ext cx="7696200" cy="457200"/>
              <a:chOff x="2284412" y="1828800"/>
              <a:chExt cx="5791200" cy="457200"/>
            </a:xfrm>
          </p:grpSpPr>
          <p:sp>
            <p:nvSpPr>
              <p:cNvPr id="25" name="Rectangle 3"/>
              <p:cNvSpPr txBox="1">
                <a:spLocks noChangeArrowheads="1"/>
              </p:cNvSpPr>
              <p:nvPr/>
            </p:nvSpPr>
            <p:spPr>
              <a:xfrm>
                <a:off x="2284412" y="1828800"/>
                <a:ext cx="2895600" cy="457200"/>
              </a:xfrm>
              <a:prstGeom prst="rect">
                <a:avLst/>
              </a:prstGeom>
              <a:ln>
                <a:solidFill>
                  <a:schemeClr val="tx1"/>
                </a:solidFill>
              </a:ln>
            </p:spPr>
            <p:txBody>
              <a:bodyPr vert="horz" lIns="0" tIns="0" rIns="0" bIns="0" rtlCol="0">
                <a:noAutofit/>
              </a:bodyPr>
              <a:lstStyle/>
              <a:p>
                <a:pPr marL="53975" marR="0" lvl="0" indent="-53975" algn="ctr"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400" b="1" dirty="0"/>
                  <a:t>Static Text (exact)</a:t>
                </a:r>
                <a:endParaRPr kumimoji="0" lang="en-US" sz="2400" b="1" i="0" u="none" strike="noStrike" kern="1200" cap="none" spc="0" normalizeH="0" baseline="0" noProof="0" dirty="0">
                  <a:ln>
                    <a:noFill/>
                  </a:ln>
                  <a:effectLst/>
                  <a:uLnTx/>
                  <a:uFillTx/>
                </a:endParaRPr>
              </a:p>
            </p:txBody>
          </p:sp>
          <p:sp>
            <p:nvSpPr>
              <p:cNvPr id="26" name="Rectangle 3"/>
              <p:cNvSpPr txBox="1">
                <a:spLocks noChangeArrowheads="1"/>
              </p:cNvSpPr>
              <p:nvPr/>
            </p:nvSpPr>
            <p:spPr>
              <a:xfrm>
                <a:off x="5180012" y="1828800"/>
                <a:ext cx="2895600" cy="457200"/>
              </a:xfrm>
              <a:prstGeom prst="rect">
                <a:avLst/>
              </a:prstGeom>
              <a:ln>
                <a:solidFill>
                  <a:schemeClr val="tx1"/>
                </a:solidFill>
              </a:ln>
            </p:spPr>
            <p:txBody>
              <a:bodyPr vert="horz" lIns="0" tIns="0" rIns="0" bIns="0" rtlCol="0">
                <a:noAutofit/>
              </a:bodyPr>
              <a:lstStyle/>
              <a:p>
                <a:pPr marL="53975" lvl="0" indent="-53975" algn="ctr">
                  <a:lnSpc>
                    <a:spcPct val="90000"/>
                  </a:lnSpc>
                  <a:spcBef>
                    <a:spcPts val="1200"/>
                  </a:spcBef>
                  <a:buClr>
                    <a:schemeClr val="folHlink"/>
                  </a:buClr>
                  <a:defRPr/>
                </a:pPr>
                <a:r>
                  <a:rPr lang="en-US" sz="2400" b="1" dirty="0">
                    <a:latin typeface="Courier New" pitchFamily="49" charset="0"/>
                    <a:cs typeface="Courier New" pitchFamily="49" charset="0"/>
                  </a:rPr>
                  <a:t>&amp;MY_ITEM.</a:t>
                </a:r>
                <a:endParaRPr kumimoji="0" lang="en-US" sz="2400" b="1" i="0" u="none" strike="noStrike" kern="1200" cap="none" spc="0" normalizeH="0" baseline="0" noProof="0" dirty="0">
                  <a:ln>
                    <a:noFill/>
                  </a:ln>
                  <a:effectLst/>
                  <a:uLnTx/>
                  <a:uFillTx/>
                  <a:latin typeface="Courier New" pitchFamily="49" charset="0"/>
                  <a:cs typeface="Courier New" pitchFamily="49" charset="0"/>
                </a:endParaRPr>
              </a:p>
            </p:txBody>
          </p:sp>
        </p:grpSp>
        <p:sp>
          <p:nvSpPr>
            <p:cNvPr id="29" name="Rectangle 28"/>
            <p:cNvSpPr/>
            <p:nvPr/>
          </p:nvSpPr>
          <p:spPr>
            <a:xfrm>
              <a:off x="5150681" y="2743200"/>
              <a:ext cx="4284277" cy="461665"/>
            </a:xfrm>
            <a:prstGeom prst="rect">
              <a:avLst/>
            </a:prstGeom>
          </p:spPr>
          <p:txBody>
            <a:bodyPr wrap="none">
              <a:spAutoFit/>
            </a:bodyPr>
            <a:lstStyle/>
            <a:p>
              <a:pPr algn="ctr"/>
              <a:r>
                <a:rPr lang="en-US" sz="2400" b="1" dirty="0">
                  <a:latin typeface="Courier New" pitchFamily="49" charset="0"/>
                  <a:cs typeface="Courier New" pitchFamily="49" charset="0"/>
                </a:rPr>
                <a:t>             V('MY_ITEM')</a:t>
              </a:r>
            </a:p>
          </p:txBody>
        </p:sp>
      </p:grpSp>
      <p:sp>
        <p:nvSpPr>
          <p:cNvPr id="32" name="Content Placeholder 6"/>
          <p:cNvSpPr>
            <a:spLocks noGrp="1"/>
          </p:cNvSpPr>
          <p:nvPr>
            <p:ph idx="1"/>
          </p:nvPr>
        </p:nvSpPr>
        <p:spPr>
          <a:xfrm>
            <a:off x="684212" y="990601"/>
            <a:ext cx="9982200" cy="609599"/>
          </a:xfrm>
        </p:spPr>
        <p:txBody>
          <a:bodyPr/>
          <a:lstStyle/>
          <a:p>
            <a:pPr lvl="1">
              <a:buClr>
                <a:schemeClr val="accent1"/>
              </a:buClr>
              <a:buFont typeface="Arial" pitchFamily="34" charset="0"/>
              <a:buChar char="•"/>
            </a:pPr>
            <a:r>
              <a:rPr lang="en-US" sz="2800" dirty="0"/>
              <a:t>You can reference item values stored in session state in regions, computations, processes, validation, and branches</a:t>
            </a:r>
          </a:p>
          <a:p>
            <a:pPr lvl="1">
              <a:buClr>
                <a:schemeClr val="accent1"/>
              </a:buClr>
              <a:buFont typeface="Arial" pitchFamily="34" charset="0"/>
              <a:buChar char="•"/>
            </a:pPr>
            <a:r>
              <a:rPr lang="en-US" sz="2800" dirty="0"/>
              <a:t>Syntax for referencing item values:</a:t>
            </a:r>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Creating a Quick Pick Selection</a:t>
            </a:r>
          </a:p>
        </p:txBody>
      </p:sp>
      <p:sp>
        <p:nvSpPr>
          <p:cNvPr id="15" name="Rectangle 3"/>
          <p:cNvSpPr txBox="1">
            <a:spLocks noChangeArrowheads="1"/>
          </p:cNvSpPr>
          <p:nvPr/>
        </p:nvSpPr>
        <p:spPr>
          <a:xfrm>
            <a:off x="466516" y="5702479"/>
            <a:ext cx="3002360" cy="497136"/>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000" b="1" dirty="0">
                <a:solidFill>
                  <a:schemeClr val="accent3"/>
                </a:solidFill>
                <a:cs typeface="Arial" panose="020B0604020202020204" pitchFamily="34" charset="0"/>
              </a:rPr>
              <a:t>Steps to create a quick pick</a:t>
            </a:r>
            <a:endParaRPr kumimoji="0" lang="en-US" sz="2400" b="0" i="0" u="none" strike="noStrike" kern="1200" cap="none" spc="0" normalizeH="0" baseline="0" noProof="0" dirty="0">
              <a:ln>
                <a:noFill/>
              </a:ln>
              <a:solidFill>
                <a:schemeClr val="accent3"/>
              </a:solidFill>
              <a:effectLst/>
              <a:uLnTx/>
              <a:uFillTx/>
              <a:cs typeface="Arial" panose="020B0604020202020204" pitchFamily="34" charset="0"/>
            </a:endParaRPr>
          </a:p>
        </p:txBody>
      </p:sp>
      <p:sp>
        <p:nvSpPr>
          <p:cNvPr id="9" name="Rectangle 3">
            <a:extLst>
              <a:ext uri="{FF2B5EF4-FFF2-40B4-BE49-F238E27FC236}">
                <a16:creationId xmlns:a16="http://schemas.microsoft.com/office/drawing/2014/main" id="{BD4BB74D-DE69-6849-B1E7-C8C316522BAD}"/>
              </a:ext>
            </a:extLst>
          </p:cNvPr>
          <p:cNvSpPr txBox="1">
            <a:spLocks noChangeArrowheads="1"/>
          </p:cNvSpPr>
          <p:nvPr/>
        </p:nvSpPr>
        <p:spPr>
          <a:xfrm>
            <a:off x="6410116" y="1091685"/>
            <a:ext cx="4381154" cy="800413"/>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000" b="1" dirty="0">
                <a:solidFill>
                  <a:schemeClr val="accent3"/>
                </a:solidFill>
                <a:cs typeface="Arial" panose="020B0604020202020204" pitchFamily="34" charset="0"/>
              </a:rPr>
              <a:t>Quick pick to select department name</a:t>
            </a:r>
            <a:endParaRPr kumimoji="0" lang="en-US" sz="2400" b="0" i="0" u="none" strike="noStrike" kern="1200" cap="none" spc="0" normalizeH="0" baseline="0" noProof="0" dirty="0">
              <a:ln>
                <a:noFill/>
              </a:ln>
              <a:solidFill>
                <a:schemeClr val="accent3"/>
              </a:solidFill>
              <a:effectLst/>
              <a:uLnTx/>
              <a:uFillTx/>
              <a:cs typeface="Arial" panose="020B0604020202020204" pitchFamily="34" charset="0"/>
            </a:endParaRPr>
          </a:p>
        </p:txBody>
      </p:sp>
      <p:pic>
        <p:nvPicPr>
          <p:cNvPr id="6" name="Picture 5">
            <a:extLst>
              <a:ext uri="{FF2B5EF4-FFF2-40B4-BE49-F238E27FC236}">
                <a16:creationId xmlns:a16="http://schemas.microsoft.com/office/drawing/2014/main" id="{C8471331-5B59-9F41-8AEB-E09033A3F7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814" y="658385"/>
            <a:ext cx="5551598" cy="3500591"/>
          </a:xfrm>
          <a:prstGeom prst="rect">
            <a:avLst/>
          </a:prstGeom>
          <a:ln>
            <a:solidFill>
              <a:srgbClr val="FF0000"/>
            </a:solidFill>
          </a:ln>
        </p:spPr>
      </p:pic>
      <p:cxnSp>
        <p:nvCxnSpPr>
          <p:cNvPr id="19" name="Curved Connector 18">
            <a:extLst>
              <a:ext uri="{FF2B5EF4-FFF2-40B4-BE49-F238E27FC236}">
                <a16:creationId xmlns:a16="http://schemas.microsoft.com/office/drawing/2014/main" id="{8F355430-0B3C-E74B-9624-A971C1400A58}"/>
              </a:ext>
            </a:extLst>
          </p:cNvPr>
          <p:cNvCxnSpPr>
            <a:cxnSpLocks/>
          </p:cNvCxnSpPr>
          <p:nvPr/>
        </p:nvCxnSpPr>
        <p:spPr>
          <a:xfrm rot="10800000" flipV="1">
            <a:off x="5789614" y="1242255"/>
            <a:ext cx="609598" cy="318032"/>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07AC5CA-EBA5-9141-BA61-138AF2148A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4444" y="1966172"/>
            <a:ext cx="8108273" cy="4485428"/>
          </a:xfrm>
          <a:prstGeom prst="rect">
            <a:avLst/>
          </a:prstGeom>
          <a:ln>
            <a:solidFill>
              <a:srgbClr val="FF0000"/>
            </a:solidFill>
          </a:ln>
        </p:spPr>
      </p:pic>
      <p:cxnSp>
        <p:nvCxnSpPr>
          <p:cNvPr id="32" name="Curved Connector 31">
            <a:extLst>
              <a:ext uri="{FF2B5EF4-FFF2-40B4-BE49-F238E27FC236}">
                <a16:creationId xmlns:a16="http://schemas.microsoft.com/office/drawing/2014/main" id="{E880E061-B998-B442-B86B-3B7AEA82237C}"/>
              </a:ext>
            </a:extLst>
          </p:cNvPr>
          <p:cNvCxnSpPr>
            <a:cxnSpLocks/>
          </p:cNvCxnSpPr>
          <p:nvPr/>
        </p:nvCxnSpPr>
        <p:spPr>
          <a:xfrm rot="5400000" flipH="1" flipV="1">
            <a:off x="3250783" y="5322885"/>
            <a:ext cx="457200" cy="353304"/>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05787"/>
          </a:xfrm>
        </p:spPr>
        <p:txBody>
          <a:bodyPr/>
          <a:lstStyle/>
          <a:p>
            <a:r>
              <a:rPr lang="en-US" b="1" dirty="0"/>
              <a:t>What is a List of Values (LOV)?</a:t>
            </a:r>
          </a:p>
        </p:txBody>
      </p:sp>
      <p:sp>
        <p:nvSpPr>
          <p:cNvPr id="28" name="Rectangle 3"/>
          <p:cNvSpPr txBox="1">
            <a:spLocks noChangeArrowheads="1"/>
          </p:cNvSpPr>
          <p:nvPr/>
        </p:nvSpPr>
        <p:spPr>
          <a:xfrm>
            <a:off x="8614009" y="3538635"/>
            <a:ext cx="2086713" cy="8382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000" b="1" dirty="0">
                <a:solidFill>
                  <a:schemeClr val="accent3"/>
                </a:solidFill>
                <a:latin typeface="Arial" panose="020B0604020202020204" pitchFamily="34" charset="0"/>
                <a:cs typeface="Arial" panose="020B0604020202020204" pitchFamily="34" charset="0"/>
              </a:rPr>
              <a:t>Popup LOV</a:t>
            </a:r>
            <a:endParaRPr kumimoji="0" lang="en-US" sz="2400" b="0" i="0" u="none" strike="noStrike" kern="1200" cap="none" spc="0" normalizeH="0" baseline="0" noProof="0" dirty="0">
              <a:ln>
                <a:noFill/>
              </a:ln>
              <a:solidFill>
                <a:schemeClr val="accent3"/>
              </a:solidFill>
              <a:effectLst/>
              <a:uLnTx/>
              <a:uFillTx/>
              <a:latin typeface="Arial" panose="020B0604020202020204" pitchFamily="34" charset="0"/>
              <a:cs typeface="Arial" panose="020B0604020202020204" pitchFamily="34" charset="0"/>
            </a:endParaRPr>
          </a:p>
        </p:txBody>
      </p:sp>
      <p:sp>
        <p:nvSpPr>
          <p:cNvPr id="29" name="Rectangle 3">
            <a:extLst>
              <a:ext uri="{FF2B5EF4-FFF2-40B4-BE49-F238E27FC236}">
                <a16:creationId xmlns:a16="http://schemas.microsoft.com/office/drawing/2014/main" id="{831BB3DC-C448-7549-B81B-8A381BC63DE9}"/>
              </a:ext>
            </a:extLst>
          </p:cNvPr>
          <p:cNvSpPr txBox="1">
            <a:spLocks noChangeArrowheads="1"/>
          </p:cNvSpPr>
          <p:nvPr/>
        </p:nvSpPr>
        <p:spPr>
          <a:xfrm>
            <a:off x="2055812" y="3962400"/>
            <a:ext cx="2057400" cy="3048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000" b="1" dirty="0">
                <a:solidFill>
                  <a:schemeClr val="accent3"/>
                </a:solidFill>
                <a:latin typeface="Arial" panose="020B0604020202020204" pitchFamily="34" charset="0"/>
                <a:cs typeface="Arial" panose="020B0604020202020204" pitchFamily="34" charset="0"/>
              </a:rPr>
              <a:t>Select List</a:t>
            </a:r>
            <a:endParaRPr kumimoji="0" lang="en-US" sz="2400" b="0" i="0" u="none" strike="noStrike" kern="1200" cap="none" spc="0" normalizeH="0" baseline="0" noProof="0" dirty="0">
              <a:ln>
                <a:noFill/>
              </a:ln>
              <a:solidFill>
                <a:schemeClr val="accent3"/>
              </a:solidFill>
              <a:effectLst/>
              <a:uLnTx/>
              <a:uFillTx/>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4FF1838-ECCB-1246-AD1E-81BE27B319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5106" y="846524"/>
            <a:ext cx="6077703" cy="2939992"/>
          </a:xfrm>
          <a:prstGeom prst="rect">
            <a:avLst/>
          </a:prstGeom>
          <a:ln>
            <a:solidFill>
              <a:schemeClr val="tx1"/>
            </a:solidFill>
          </a:ln>
        </p:spPr>
      </p:pic>
      <p:pic>
        <p:nvPicPr>
          <p:cNvPr id="4" name="Picture 3" descr="A screenshot of a cell phone&#10;&#10;Description automatically generated">
            <a:extLst>
              <a:ext uri="{FF2B5EF4-FFF2-40B4-BE49-F238E27FC236}">
                <a16:creationId xmlns:a16="http://schemas.microsoft.com/office/drawing/2014/main" id="{FC24F147-3C95-4740-A347-12AAB63C8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2" y="3957735"/>
            <a:ext cx="5732574" cy="2339636"/>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21325"/>
          </a:xfrm>
        </p:spPr>
        <p:txBody>
          <a:bodyPr/>
          <a:lstStyle/>
          <a:p>
            <a:r>
              <a:rPr lang="en-US" b="1" dirty="0"/>
              <a:t>Creating a Static LOV</a:t>
            </a:r>
          </a:p>
        </p:txBody>
      </p:sp>
      <p:pic>
        <p:nvPicPr>
          <p:cNvPr id="5" name="Picture 4">
            <a:extLst>
              <a:ext uri="{FF2B5EF4-FFF2-40B4-BE49-F238E27FC236}">
                <a16:creationId xmlns:a16="http://schemas.microsoft.com/office/drawing/2014/main" id="{9A7228AB-B840-1D44-87CC-5A4DF36CA9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7212" y="918537"/>
            <a:ext cx="7620000" cy="1192616"/>
          </a:xfrm>
          <a:prstGeom prst="rect">
            <a:avLst/>
          </a:prstGeom>
          <a:ln>
            <a:solidFill>
              <a:schemeClr val="tx1"/>
            </a:solidFill>
          </a:ln>
        </p:spPr>
      </p:pic>
      <p:pic>
        <p:nvPicPr>
          <p:cNvPr id="9" name="Picture 8">
            <a:extLst>
              <a:ext uri="{FF2B5EF4-FFF2-40B4-BE49-F238E27FC236}">
                <a16:creationId xmlns:a16="http://schemas.microsoft.com/office/drawing/2014/main" id="{D999BE86-8F7D-A54E-95BF-FDC9FA8914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1480" y="2282559"/>
            <a:ext cx="4038600" cy="1882141"/>
          </a:xfrm>
          <a:prstGeom prst="rect">
            <a:avLst/>
          </a:prstGeom>
          <a:ln>
            <a:solidFill>
              <a:schemeClr val="tx1"/>
            </a:solidFill>
          </a:ln>
        </p:spPr>
      </p:pic>
      <p:pic>
        <p:nvPicPr>
          <p:cNvPr id="12" name="Picture 11">
            <a:extLst>
              <a:ext uri="{FF2B5EF4-FFF2-40B4-BE49-F238E27FC236}">
                <a16:creationId xmlns:a16="http://schemas.microsoft.com/office/drawing/2014/main" id="{144D0886-678D-C24F-8DB6-83B0464042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742" y="4218538"/>
            <a:ext cx="4038600" cy="2011737"/>
          </a:xfrm>
          <a:prstGeom prst="rect">
            <a:avLst/>
          </a:prstGeom>
          <a:ln>
            <a:solidFill>
              <a:schemeClr val="tx1"/>
            </a:solidFill>
          </a:ln>
        </p:spPr>
      </p:pic>
      <p:pic>
        <p:nvPicPr>
          <p:cNvPr id="14" name="Picture 13">
            <a:extLst>
              <a:ext uri="{FF2B5EF4-FFF2-40B4-BE49-F238E27FC236}">
                <a16:creationId xmlns:a16="http://schemas.microsoft.com/office/drawing/2014/main" id="{E9B5E08A-09BC-2E40-BAA6-1B38526938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37212" y="2249461"/>
            <a:ext cx="6273722" cy="4011379"/>
          </a:xfrm>
          <a:prstGeom prst="rect">
            <a:avLst/>
          </a:prstGeom>
          <a:ln>
            <a:solidFill>
              <a:schemeClr val="tx1"/>
            </a:solidFill>
          </a:ln>
        </p:spPr>
      </p:pic>
      <p:sp>
        <p:nvSpPr>
          <p:cNvPr id="23" name="Oval 144">
            <a:extLst>
              <a:ext uri="{FF2B5EF4-FFF2-40B4-BE49-F238E27FC236}">
                <a16:creationId xmlns:a16="http://schemas.microsoft.com/office/drawing/2014/main" id="{9DD5C182-F90E-0D4F-B40B-36C71B9D9F8B}"/>
              </a:ext>
            </a:extLst>
          </p:cNvPr>
          <p:cNvSpPr>
            <a:spLocks noChangeArrowheads="1"/>
          </p:cNvSpPr>
          <p:nvPr/>
        </p:nvSpPr>
        <p:spPr bwMode="blackWhite">
          <a:xfrm>
            <a:off x="8408948" y="9906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4" name="Oval 144">
            <a:extLst>
              <a:ext uri="{FF2B5EF4-FFF2-40B4-BE49-F238E27FC236}">
                <a16:creationId xmlns:a16="http://schemas.microsoft.com/office/drawing/2014/main" id="{F813BB1E-0094-8C46-AB54-DBF34472C548}"/>
              </a:ext>
            </a:extLst>
          </p:cNvPr>
          <p:cNvSpPr>
            <a:spLocks noChangeArrowheads="1"/>
          </p:cNvSpPr>
          <p:nvPr/>
        </p:nvSpPr>
        <p:spPr bwMode="blackWhite">
          <a:xfrm>
            <a:off x="3884612" y="234353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5" name="Oval 144">
            <a:extLst>
              <a:ext uri="{FF2B5EF4-FFF2-40B4-BE49-F238E27FC236}">
                <a16:creationId xmlns:a16="http://schemas.microsoft.com/office/drawing/2014/main" id="{ACF19077-5CF2-1B41-8C20-7122D01C3C55}"/>
              </a:ext>
            </a:extLst>
          </p:cNvPr>
          <p:cNvSpPr>
            <a:spLocks noChangeArrowheads="1"/>
          </p:cNvSpPr>
          <p:nvPr/>
        </p:nvSpPr>
        <p:spPr bwMode="blackWhite">
          <a:xfrm>
            <a:off x="3884611" y="426678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6" name="Oval 144">
            <a:extLst>
              <a:ext uri="{FF2B5EF4-FFF2-40B4-BE49-F238E27FC236}">
                <a16:creationId xmlns:a16="http://schemas.microsoft.com/office/drawing/2014/main" id="{9818EDC6-0E3E-7D47-9615-E1C695155564}"/>
              </a:ext>
            </a:extLst>
          </p:cNvPr>
          <p:cNvSpPr>
            <a:spLocks noChangeArrowheads="1"/>
          </p:cNvSpPr>
          <p:nvPr/>
        </p:nvSpPr>
        <p:spPr bwMode="blackWhite">
          <a:xfrm>
            <a:off x="5911849" y="234353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02650"/>
            <a:ext cx="11125200" cy="521629"/>
          </a:xfrm>
        </p:spPr>
        <p:txBody>
          <a:bodyPr/>
          <a:lstStyle/>
          <a:p>
            <a:r>
              <a:rPr lang="en-US" b="1" dirty="0"/>
              <a:t>Creating a Dynamic LOV</a:t>
            </a:r>
          </a:p>
        </p:txBody>
      </p:sp>
      <p:pic>
        <p:nvPicPr>
          <p:cNvPr id="5" name="Picture 4">
            <a:extLst>
              <a:ext uri="{FF2B5EF4-FFF2-40B4-BE49-F238E27FC236}">
                <a16:creationId xmlns:a16="http://schemas.microsoft.com/office/drawing/2014/main" id="{DECFEC3D-6016-EB4B-8FAD-92426255BA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0249" y="902144"/>
            <a:ext cx="7251564" cy="1134953"/>
          </a:xfrm>
          <a:prstGeom prst="rect">
            <a:avLst/>
          </a:prstGeom>
          <a:ln>
            <a:solidFill>
              <a:schemeClr val="tx1"/>
            </a:solidFill>
          </a:ln>
        </p:spPr>
      </p:pic>
      <p:pic>
        <p:nvPicPr>
          <p:cNvPr id="9" name="Picture 8">
            <a:extLst>
              <a:ext uri="{FF2B5EF4-FFF2-40B4-BE49-F238E27FC236}">
                <a16:creationId xmlns:a16="http://schemas.microsoft.com/office/drawing/2014/main" id="{26E63179-FD7A-964A-B312-EC9B946C0F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601" y="3097041"/>
            <a:ext cx="4886846" cy="2961098"/>
          </a:xfrm>
          <a:prstGeom prst="rect">
            <a:avLst/>
          </a:prstGeom>
          <a:ln>
            <a:solidFill>
              <a:schemeClr val="tx1"/>
            </a:solidFill>
          </a:ln>
        </p:spPr>
      </p:pic>
      <p:pic>
        <p:nvPicPr>
          <p:cNvPr id="21" name="Picture 20">
            <a:extLst>
              <a:ext uri="{FF2B5EF4-FFF2-40B4-BE49-F238E27FC236}">
                <a16:creationId xmlns:a16="http://schemas.microsoft.com/office/drawing/2014/main" id="{82ABFC27-475F-3141-AE73-0C6EC82F80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991" y="902144"/>
            <a:ext cx="4234517" cy="1973446"/>
          </a:xfrm>
          <a:prstGeom prst="rect">
            <a:avLst/>
          </a:prstGeom>
          <a:ln>
            <a:solidFill>
              <a:schemeClr val="tx1"/>
            </a:solidFill>
          </a:ln>
        </p:spPr>
      </p:pic>
      <p:sp>
        <p:nvSpPr>
          <p:cNvPr id="22" name="Oval 144">
            <a:extLst>
              <a:ext uri="{FF2B5EF4-FFF2-40B4-BE49-F238E27FC236}">
                <a16:creationId xmlns:a16="http://schemas.microsoft.com/office/drawing/2014/main" id="{1AFF3092-6885-F64F-AE8F-D8AF01B4839A}"/>
              </a:ext>
            </a:extLst>
          </p:cNvPr>
          <p:cNvSpPr>
            <a:spLocks noChangeArrowheads="1"/>
          </p:cNvSpPr>
          <p:nvPr/>
        </p:nvSpPr>
        <p:spPr bwMode="blackWhite">
          <a:xfrm>
            <a:off x="11047412" y="93731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4" name="Oval 144">
            <a:extLst>
              <a:ext uri="{FF2B5EF4-FFF2-40B4-BE49-F238E27FC236}">
                <a16:creationId xmlns:a16="http://schemas.microsoft.com/office/drawing/2014/main" id="{3FBE19C6-E006-5540-B3B6-5483718B8526}"/>
              </a:ext>
            </a:extLst>
          </p:cNvPr>
          <p:cNvSpPr>
            <a:spLocks noChangeArrowheads="1"/>
          </p:cNvSpPr>
          <p:nvPr/>
        </p:nvSpPr>
        <p:spPr bwMode="blackWhite">
          <a:xfrm>
            <a:off x="3821154" y="102948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7" name="Oval 144">
            <a:extLst>
              <a:ext uri="{FF2B5EF4-FFF2-40B4-BE49-F238E27FC236}">
                <a16:creationId xmlns:a16="http://schemas.microsoft.com/office/drawing/2014/main" id="{F5689A3F-90DB-6740-A0EB-F403A1F7D563}"/>
              </a:ext>
            </a:extLst>
          </p:cNvPr>
          <p:cNvSpPr>
            <a:spLocks noChangeArrowheads="1"/>
          </p:cNvSpPr>
          <p:nvPr/>
        </p:nvSpPr>
        <p:spPr bwMode="blackWhite">
          <a:xfrm>
            <a:off x="4334571" y="318877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pic>
        <p:nvPicPr>
          <p:cNvPr id="4" name="Picture 3" descr="A screenshot of a cell phone&#10;&#10;Description automatically generated">
            <a:extLst>
              <a:ext uri="{FF2B5EF4-FFF2-40B4-BE49-F238E27FC236}">
                <a16:creationId xmlns:a16="http://schemas.microsoft.com/office/drawing/2014/main" id="{43DC071B-B633-2643-AB99-A39D8E5133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7913" y="2625227"/>
            <a:ext cx="6912584" cy="2898165"/>
          </a:xfrm>
          <a:prstGeom prst="rect">
            <a:avLst/>
          </a:prstGeom>
          <a:ln>
            <a:solidFill>
              <a:schemeClr val="tx1"/>
            </a:solidFill>
          </a:ln>
        </p:spPr>
      </p:pic>
      <p:sp>
        <p:nvSpPr>
          <p:cNvPr id="13" name="Oval 144">
            <a:extLst>
              <a:ext uri="{FF2B5EF4-FFF2-40B4-BE49-F238E27FC236}">
                <a16:creationId xmlns:a16="http://schemas.microsoft.com/office/drawing/2014/main" id="{C4E316BF-909B-1340-B669-DED030CA6BC5}"/>
              </a:ext>
            </a:extLst>
          </p:cNvPr>
          <p:cNvSpPr>
            <a:spLocks noChangeArrowheads="1"/>
          </p:cNvSpPr>
          <p:nvPr/>
        </p:nvSpPr>
        <p:spPr bwMode="blackWhite">
          <a:xfrm>
            <a:off x="10682287" y="244266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372566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02650"/>
            <a:ext cx="11125200" cy="521629"/>
          </a:xfrm>
        </p:spPr>
        <p:txBody>
          <a:bodyPr/>
          <a:lstStyle/>
          <a:p>
            <a:r>
              <a:rPr lang="en-US" b="1" dirty="0"/>
              <a:t>Creating a Dynamic LOV</a:t>
            </a:r>
          </a:p>
        </p:txBody>
      </p:sp>
      <p:pic>
        <p:nvPicPr>
          <p:cNvPr id="4" name="Picture 3" descr="A screenshot of a cell phone&#10;&#10;Description automatically generated">
            <a:extLst>
              <a:ext uri="{FF2B5EF4-FFF2-40B4-BE49-F238E27FC236}">
                <a16:creationId xmlns:a16="http://schemas.microsoft.com/office/drawing/2014/main" id="{049CEDE9-0028-8B49-805B-62A3468F7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760046"/>
            <a:ext cx="7620000" cy="4655057"/>
          </a:xfrm>
          <a:prstGeom prst="rect">
            <a:avLst/>
          </a:prstGeom>
          <a:ln>
            <a:solidFill>
              <a:srgbClr val="000000"/>
            </a:solidFill>
          </a:ln>
        </p:spPr>
      </p:pic>
      <p:pic>
        <p:nvPicPr>
          <p:cNvPr id="7" name="Picture 6" descr="A screenshot of a cell phone&#10;&#10;Description automatically generated">
            <a:extLst>
              <a:ext uri="{FF2B5EF4-FFF2-40B4-BE49-F238E27FC236}">
                <a16:creationId xmlns:a16="http://schemas.microsoft.com/office/drawing/2014/main" id="{A2CC4D47-487A-DB41-8950-E4B7F10D0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7612" y="2133600"/>
            <a:ext cx="6865952" cy="4198289"/>
          </a:xfrm>
          <a:prstGeom prst="rect">
            <a:avLst/>
          </a:prstGeom>
          <a:ln>
            <a:solidFill>
              <a:srgbClr val="000000"/>
            </a:solidFill>
          </a:ln>
        </p:spPr>
      </p:pic>
      <p:sp>
        <p:nvSpPr>
          <p:cNvPr id="15" name="Oval 144">
            <a:extLst>
              <a:ext uri="{FF2B5EF4-FFF2-40B4-BE49-F238E27FC236}">
                <a16:creationId xmlns:a16="http://schemas.microsoft.com/office/drawing/2014/main" id="{AD92AD0F-7DA9-6D40-BA8E-9B5CF2ED553F}"/>
              </a:ext>
            </a:extLst>
          </p:cNvPr>
          <p:cNvSpPr>
            <a:spLocks noChangeArrowheads="1"/>
          </p:cNvSpPr>
          <p:nvPr/>
        </p:nvSpPr>
        <p:spPr bwMode="blackWhite">
          <a:xfrm>
            <a:off x="6169024" y="62901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6" name="Oval 144">
            <a:extLst>
              <a:ext uri="{FF2B5EF4-FFF2-40B4-BE49-F238E27FC236}">
                <a16:creationId xmlns:a16="http://schemas.microsoft.com/office/drawing/2014/main" id="{12445171-55C0-8C4A-9B6E-B5D41AD2F64F}"/>
              </a:ext>
            </a:extLst>
          </p:cNvPr>
          <p:cNvSpPr>
            <a:spLocks noChangeArrowheads="1"/>
          </p:cNvSpPr>
          <p:nvPr/>
        </p:nvSpPr>
        <p:spPr bwMode="blackWhite">
          <a:xfrm>
            <a:off x="11047412" y="186373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70984"/>
            <a:ext cx="11125200" cy="491016"/>
          </a:xfrm>
        </p:spPr>
        <p:txBody>
          <a:bodyPr/>
          <a:lstStyle/>
          <a:p>
            <a:r>
              <a:rPr lang="en-US" b="1" dirty="0"/>
              <a:t>Associating a Named LOV with an Item</a:t>
            </a:r>
          </a:p>
        </p:txBody>
      </p:sp>
      <p:pic>
        <p:nvPicPr>
          <p:cNvPr id="4" name="Picture 3">
            <a:extLst>
              <a:ext uri="{FF2B5EF4-FFF2-40B4-BE49-F238E27FC236}">
                <a16:creationId xmlns:a16="http://schemas.microsoft.com/office/drawing/2014/main" id="{2A1CD229-65CE-7A40-989A-4693F05D38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254" y="942161"/>
            <a:ext cx="3657600" cy="3872753"/>
          </a:xfrm>
          <a:prstGeom prst="rect">
            <a:avLst/>
          </a:prstGeom>
          <a:ln>
            <a:solidFill>
              <a:schemeClr val="tx1"/>
            </a:solidFill>
          </a:ln>
        </p:spPr>
      </p:pic>
      <p:pic>
        <p:nvPicPr>
          <p:cNvPr id="7" name="Picture 6">
            <a:extLst>
              <a:ext uri="{FF2B5EF4-FFF2-40B4-BE49-F238E27FC236}">
                <a16:creationId xmlns:a16="http://schemas.microsoft.com/office/drawing/2014/main" id="{90CA9303-D59D-4348-9091-9E8F33EC0B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8397" y="942161"/>
            <a:ext cx="4697359" cy="2161720"/>
          </a:xfrm>
          <a:prstGeom prst="rect">
            <a:avLst/>
          </a:prstGeom>
          <a:ln>
            <a:solidFill>
              <a:schemeClr val="tx1"/>
            </a:solidFill>
          </a:ln>
        </p:spPr>
      </p:pic>
      <p:sp>
        <p:nvSpPr>
          <p:cNvPr id="15" name="Oval 144">
            <a:extLst>
              <a:ext uri="{FF2B5EF4-FFF2-40B4-BE49-F238E27FC236}">
                <a16:creationId xmlns:a16="http://schemas.microsoft.com/office/drawing/2014/main" id="{A2E7DC53-D6FA-C748-9967-BABEB983FDD7}"/>
              </a:ext>
            </a:extLst>
          </p:cNvPr>
          <p:cNvSpPr>
            <a:spLocks noChangeArrowheads="1"/>
          </p:cNvSpPr>
          <p:nvPr/>
        </p:nvSpPr>
        <p:spPr bwMode="blackWhite">
          <a:xfrm>
            <a:off x="3427412" y="116123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6" name="Oval 144">
            <a:extLst>
              <a:ext uri="{FF2B5EF4-FFF2-40B4-BE49-F238E27FC236}">
                <a16:creationId xmlns:a16="http://schemas.microsoft.com/office/drawing/2014/main" id="{8AA9F06F-6721-A242-8FD1-121C6FDE7A53}"/>
              </a:ext>
            </a:extLst>
          </p:cNvPr>
          <p:cNvSpPr>
            <a:spLocks noChangeArrowheads="1"/>
          </p:cNvSpPr>
          <p:nvPr/>
        </p:nvSpPr>
        <p:spPr bwMode="blackWhite">
          <a:xfrm>
            <a:off x="8532812" y="9906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5" name="Picture 4" descr="A screenshot of a cell phone&#10;&#10;Description automatically generated">
            <a:extLst>
              <a:ext uri="{FF2B5EF4-FFF2-40B4-BE49-F238E27FC236}">
                <a16:creationId xmlns:a16="http://schemas.microsoft.com/office/drawing/2014/main" id="{2908D0E2-49B0-9D47-BEBF-D7BDD5B12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7412" y="3052595"/>
            <a:ext cx="4419600" cy="3274178"/>
          </a:xfrm>
          <a:prstGeom prst="rect">
            <a:avLst/>
          </a:prstGeom>
          <a:ln>
            <a:solidFill>
              <a:schemeClr val="tx1"/>
            </a:solidFill>
          </a:ln>
        </p:spPr>
      </p:pic>
      <p:sp>
        <p:nvSpPr>
          <p:cNvPr id="11" name="Oval 144">
            <a:extLst>
              <a:ext uri="{FF2B5EF4-FFF2-40B4-BE49-F238E27FC236}">
                <a16:creationId xmlns:a16="http://schemas.microsoft.com/office/drawing/2014/main" id="{3DBAF170-6937-AC45-B71A-22350ACD4001}"/>
              </a:ext>
            </a:extLst>
          </p:cNvPr>
          <p:cNvSpPr>
            <a:spLocks noChangeArrowheads="1"/>
          </p:cNvSpPr>
          <p:nvPr/>
        </p:nvSpPr>
        <p:spPr bwMode="blackWhite">
          <a:xfrm>
            <a:off x="10590212" y="287243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66490"/>
          </a:xfrm>
        </p:spPr>
        <p:txBody>
          <a:bodyPr/>
          <a:lstStyle/>
          <a:p>
            <a:r>
              <a:rPr lang="en-US" b="1" dirty="0"/>
              <a:t>Creating a Cascading LOV</a:t>
            </a:r>
          </a:p>
        </p:txBody>
      </p:sp>
      <p:sp>
        <p:nvSpPr>
          <p:cNvPr id="27" name="Rectangle 3">
            <a:extLst>
              <a:ext uri="{FF2B5EF4-FFF2-40B4-BE49-F238E27FC236}">
                <a16:creationId xmlns:a16="http://schemas.microsoft.com/office/drawing/2014/main" id="{211A0ECF-CABA-B54B-BC24-59EB3B20CD14}"/>
              </a:ext>
            </a:extLst>
          </p:cNvPr>
          <p:cNvSpPr txBox="1">
            <a:spLocks noChangeArrowheads="1"/>
          </p:cNvSpPr>
          <p:nvPr/>
        </p:nvSpPr>
        <p:spPr>
          <a:xfrm>
            <a:off x="652645" y="5358546"/>
            <a:ext cx="2743200" cy="1270854"/>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b="1" dirty="0">
                <a:solidFill>
                  <a:schemeClr val="accent3"/>
                </a:solidFill>
                <a:cs typeface="Arial" panose="020B0604020202020204" pitchFamily="34" charset="0"/>
              </a:rPr>
              <a:t>Two related select lists where the value of the first list populates the second.</a:t>
            </a:r>
            <a:endParaRPr kumimoji="0" lang="en-US" b="1" i="0" u="none" strike="noStrike" kern="1200" cap="none" spc="0" normalizeH="0" baseline="0" noProof="0" dirty="0">
              <a:ln>
                <a:noFill/>
              </a:ln>
              <a:solidFill>
                <a:schemeClr val="accent3"/>
              </a:solidFill>
              <a:effectLst/>
              <a:uLnTx/>
              <a:uFillTx/>
              <a:cs typeface="Arial" panose="020B0604020202020204" pitchFamily="34" charset="0"/>
            </a:endParaRPr>
          </a:p>
        </p:txBody>
      </p:sp>
      <p:cxnSp>
        <p:nvCxnSpPr>
          <p:cNvPr id="31" name="Straight Arrow Connector 30">
            <a:extLst>
              <a:ext uri="{FF2B5EF4-FFF2-40B4-BE49-F238E27FC236}">
                <a16:creationId xmlns:a16="http://schemas.microsoft.com/office/drawing/2014/main" id="{D9483A61-15F0-C641-8F74-68744426F6D6}"/>
              </a:ext>
            </a:extLst>
          </p:cNvPr>
          <p:cNvCxnSpPr>
            <a:cxnSpLocks/>
          </p:cNvCxnSpPr>
          <p:nvPr/>
        </p:nvCxnSpPr>
        <p:spPr bwMode="auto">
          <a:xfrm>
            <a:off x="2208212" y="5358546"/>
            <a:ext cx="1187633" cy="0"/>
          </a:xfrm>
          <a:prstGeom prst="straightConnector1">
            <a:avLst/>
          </a:prstGeom>
          <a:noFill/>
          <a:ln w="28575" cap="flat" cmpd="sng" algn="ctr">
            <a:solidFill>
              <a:srgbClr val="FF0000"/>
            </a:solidFill>
            <a:prstDash val="solid"/>
            <a:round/>
            <a:headEnd type="none" w="sm" len="sm"/>
            <a:tailEnd type="triangle" w="lg" len="lg"/>
          </a:ln>
          <a:effectLst/>
        </p:spPr>
      </p:cxnSp>
      <p:pic>
        <p:nvPicPr>
          <p:cNvPr id="5" name="Picture 4">
            <a:extLst>
              <a:ext uri="{FF2B5EF4-FFF2-40B4-BE49-F238E27FC236}">
                <a16:creationId xmlns:a16="http://schemas.microsoft.com/office/drawing/2014/main" id="{5917BE00-303E-BC47-BAAD-5231F466C3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968881"/>
            <a:ext cx="5410200" cy="1672026"/>
          </a:xfrm>
          <a:prstGeom prst="rect">
            <a:avLst/>
          </a:prstGeom>
          <a:ln>
            <a:solidFill>
              <a:schemeClr val="tx1"/>
            </a:solidFill>
          </a:ln>
        </p:spPr>
      </p:pic>
      <p:pic>
        <p:nvPicPr>
          <p:cNvPr id="8" name="Picture 7">
            <a:extLst>
              <a:ext uri="{FF2B5EF4-FFF2-40B4-BE49-F238E27FC236}">
                <a16:creationId xmlns:a16="http://schemas.microsoft.com/office/drawing/2014/main" id="{022C8843-0F58-8848-B3CF-AB18DD5649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4245" y="2765134"/>
            <a:ext cx="8890000" cy="1534315"/>
          </a:xfrm>
          <a:prstGeom prst="rect">
            <a:avLst/>
          </a:prstGeom>
          <a:ln>
            <a:solidFill>
              <a:schemeClr val="tx1"/>
            </a:solidFill>
          </a:ln>
        </p:spPr>
      </p:pic>
      <p:pic>
        <p:nvPicPr>
          <p:cNvPr id="12" name="Picture 11">
            <a:extLst>
              <a:ext uri="{FF2B5EF4-FFF2-40B4-BE49-F238E27FC236}">
                <a16:creationId xmlns:a16="http://schemas.microsoft.com/office/drawing/2014/main" id="{B514F662-7F21-2F4B-88FD-706599FA26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95845" y="4415441"/>
            <a:ext cx="8540575" cy="1769669"/>
          </a:xfrm>
          <a:prstGeom prst="rect">
            <a:avLst/>
          </a:prstGeom>
          <a:ln>
            <a:solidFill>
              <a:schemeClr val="tx1"/>
            </a:solidFill>
          </a:ln>
        </p:spPr>
      </p:pic>
      <p:cxnSp>
        <p:nvCxnSpPr>
          <p:cNvPr id="17" name="Straight Arrow Connector 16">
            <a:extLst>
              <a:ext uri="{FF2B5EF4-FFF2-40B4-BE49-F238E27FC236}">
                <a16:creationId xmlns:a16="http://schemas.microsoft.com/office/drawing/2014/main" id="{6B6C4450-58A2-D649-A401-70596AF561BA}"/>
              </a:ext>
            </a:extLst>
          </p:cNvPr>
          <p:cNvCxnSpPr>
            <a:cxnSpLocks/>
          </p:cNvCxnSpPr>
          <p:nvPr/>
        </p:nvCxnSpPr>
        <p:spPr bwMode="auto">
          <a:xfrm>
            <a:off x="2208212" y="3154384"/>
            <a:ext cx="0" cy="2204162"/>
          </a:xfrm>
          <a:prstGeom prst="straightConnector1">
            <a:avLst/>
          </a:prstGeom>
          <a:noFill/>
          <a:ln w="28575" cap="flat" cmpd="sng" algn="ctr">
            <a:solidFill>
              <a:srgbClr val="FF0000"/>
            </a:solidFill>
            <a:prstDash val="solid"/>
            <a:round/>
            <a:headEnd type="none" w="sm" len="sm"/>
            <a:tailEnd type="none" w="lg" len="lg"/>
          </a:ln>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55612" y="2895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9: Creating Application Page Controls</a:t>
            </a:r>
          </a:p>
        </p:txBody>
      </p:sp>
    </p:spTree>
    <p:extLst>
      <p:ext uri="{BB962C8B-B14F-4D97-AF65-F5344CB8AC3E}">
        <p14:creationId xmlns:p14="http://schemas.microsoft.com/office/powerpoint/2010/main" val="343588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65125"/>
          </a:xfrm>
        </p:spPr>
        <p:txBody>
          <a:bodyPr/>
          <a:lstStyle/>
          <a:p>
            <a:r>
              <a:rPr lang="en-US" b="1" dirty="0"/>
              <a:t>Creating a Cascading LOV: Steps</a:t>
            </a:r>
          </a:p>
        </p:txBody>
      </p:sp>
      <p:pic>
        <p:nvPicPr>
          <p:cNvPr id="4" name="Picture 3">
            <a:extLst>
              <a:ext uri="{FF2B5EF4-FFF2-40B4-BE49-F238E27FC236}">
                <a16:creationId xmlns:a16="http://schemas.microsoft.com/office/drawing/2014/main" id="{296AEB7D-09C1-EC49-AB8D-041E84C5F1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7690" y="904617"/>
            <a:ext cx="3763828" cy="1785758"/>
          </a:xfrm>
          <a:prstGeom prst="rect">
            <a:avLst/>
          </a:prstGeom>
          <a:ln>
            <a:solidFill>
              <a:srgbClr val="FF0000"/>
            </a:solidFill>
          </a:ln>
        </p:spPr>
      </p:pic>
      <p:pic>
        <p:nvPicPr>
          <p:cNvPr id="6" name="Picture 5">
            <a:extLst>
              <a:ext uri="{FF2B5EF4-FFF2-40B4-BE49-F238E27FC236}">
                <a16:creationId xmlns:a16="http://schemas.microsoft.com/office/drawing/2014/main" id="{C089C772-5AE9-7749-91E0-7D80B33E15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3890" y="1357829"/>
            <a:ext cx="4720945" cy="4994622"/>
          </a:xfrm>
          <a:prstGeom prst="rect">
            <a:avLst/>
          </a:prstGeom>
          <a:ln>
            <a:solidFill>
              <a:srgbClr val="FF0000"/>
            </a:solidFill>
          </a:ln>
        </p:spPr>
      </p:pic>
      <p:pic>
        <p:nvPicPr>
          <p:cNvPr id="8" name="Picture 7">
            <a:extLst>
              <a:ext uri="{FF2B5EF4-FFF2-40B4-BE49-F238E27FC236}">
                <a16:creationId xmlns:a16="http://schemas.microsoft.com/office/drawing/2014/main" id="{7143AD90-AB1E-9843-9C54-5414B2D652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3990" y="920799"/>
            <a:ext cx="3763828" cy="1753393"/>
          </a:xfrm>
          <a:prstGeom prst="rect">
            <a:avLst/>
          </a:prstGeom>
          <a:ln>
            <a:solidFill>
              <a:srgbClr val="FF0000"/>
            </a:solidFill>
          </a:ln>
        </p:spPr>
      </p:pic>
      <p:pic>
        <p:nvPicPr>
          <p:cNvPr id="11" name="Picture 10">
            <a:extLst>
              <a:ext uri="{FF2B5EF4-FFF2-40B4-BE49-F238E27FC236}">
                <a16:creationId xmlns:a16="http://schemas.microsoft.com/office/drawing/2014/main" id="{A2F97488-C7EC-FD43-B918-F3962B9B40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1812" y="2576315"/>
            <a:ext cx="4244251" cy="3776136"/>
          </a:xfrm>
          <a:prstGeom prst="rect">
            <a:avLst/>
          </a:prstGeom>
          <a:ln>
            <a:solidFill>
              <a:srgbClr val="FF0000"/>
            </a:solidFill>
          </a:ln>
        </p:spPr>
      </p:pic>
      <p:sp>
        <p:nvSpPr>
          <p:cNvPr id="15" name="Oval 144">
            <a:extLst>
              <a:ext uri="{FF2B5EF4-FFF2-40B4-BE49-F238E27FC236}">
                <a16:creationId xmlns:a16="http://schemas.microsoft.com/office/drawing/2014/main" id="{EB181ED5-5B79-7144-AA37-24B1FA39F346}"/>
              </a:ext>
            </a:extLst>
          </p:cNvPr>
          <p:cNvSpPr>
            <a:spLocks noChangeArrowheads="1"/>
          </p:cNvSpPr>
          <p:nvPr/>
        </p:nvSpPr>
        <p:spPr bwMode="blackWhite">
          <a:xfrm>
            <a:off x="3914253" y="228204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6" name="Oval 144">
            <a:extLst>
              <a:ext uri="{FF2B5EF4-FFF2-40B4-BE49-F238E27FC236}">
                <a16:creationId xmlns:a16="http://schemas.microsoft.com/office/drawing/2014/main" id="{8C36A096-16AD-8C4F-B5C9-39375F95548A}"/>
              </a:ext>
            </a:extLst>
          </p:cNvPr>
          <p:cNvSpPr>
            <a:spLocks noChangeArrowheads="1"/>
          </p:cNvSpPr>
          <p:nvPr/>
        </p:nvSpPr>
        <p:spPr bwMode="blackWhite">
          <a:xfrm>
            <a:off x="8428955" y="99270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219705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94593"/>
          </a:xfrm>
        </p:spPr>
        <p:txBody>
          <a:bodyPr/>
          <a:lstStyle/>
          <a:p>
            <a:r>
              <a:rPr lang="en-US" b="1" dirty="0"/>
              <a:t>Creating Buttons</a:t>
            </a:r>
          </a:p>
        </p:txBody>
      </p:sp>
      <p:pic>
        <p:nvPicPr>
          <p:cNvPr id="5" name="Picture 4">
            <a:extLst>
              <a:ext uri="{FF2B5EF4-FFF2-40B4-BE49-F238E27FC236}">
                <a16:creationId xmlns:a16="http://schemas.microsoft.com/office/drawing/2014/main" id="{EE5A669E-07E1-3F4B-ADF3-CF39E700E1E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812" y="958850"/>
            <a:ext cx="2667000" cy="4940300"/>
          </a:xfrm>
          <a:prstGeom prst="rect">
            <a:avLst/>
          </a:prstGeom>
          <a:ln>
            <a:solidFill>
              <a:schemeClr val="tx1"/>
            </a:solidFill>
          </a:ln>
        </p:spPr>
      </p:pic>
      <p:pic>
        <p:nvPicPr>
          <p:cNvPr id="8" name="Picture 7">
            <a:extLst>
              <a:ext uri="{FF2B5EF4-FFF2-40B4-BE49-F238E27FC236}">
                <a16:creationId xmlns:a16="http://schemas.microsoft.com/office/drawing/2014/main" id="{B226B9F5-4375-554E-9A43-9DDBD479E6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9072" y="940920"/>
            <a:ext cx="7996971" cy="4940301"/>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18C8F230-6049-CA4B-867B-5B1C3A2169AD}"/>
              </a:ext>
            </a:extLst>
          </p:cNvPr>
          <p:cNvCxnSpPr>
            <a:cxnSpLocks/>
          </p:cNvCxnSpPr>
          <p:nvPr/>
        </p:nvCxnSpPr>
        <p:spPr bwMode="auto">
          <a:xfrm>
            <a:off x="3198812" y="3886200"/>
            <a:ext cx="740260" cy="0"/>
          </a:xfrm>
          <a:prstGeom prst="straightConnector1">
            <a:avLst/>
          </a:prstGeom>
          <a:noFill/>
          <a:ln w="38100" cap="flat" cmpd="sng" algn="ctr">
            <a:solidFill>
              <a:srgbClr val="FF0000"/>
            </a:solidFill>
            <a:prstDash val="solid"/>
            <a:round/>
            <a:headEnd type="none" w="sm" len="sm"/>
            <a:tailEnd type="triangle" w="lg" len="lg"/>
          </a:ln>
          <a:effectLst/>
        </p:spPr>
      </p:cxnSp>
      <p:sp>
        <p:nvSpPr>
          <p:cNvPr id="18" name="Rectangle 3">
            <a:extLst>
              <a:ext uri="{FF2B5EF4-FFF2-40B4-BE49-F238E27FC236}">
                <a16:creationId xmlns:a16="http://schemas.microsoft.com/office/drawing/2014/main" id="{60FCB83E-45AA-674A-B979-85CA06F09559}"/>
              </a:ext>
            </a:extLst>
          </p:cNvPr>
          <p:cNvSpPr txBox="1">
            <a:spLocks noChangeArrowheads="1"/>
          </p:cNvSpPr>
          <p:nvPr/>
        </p:nvSpPr>
        <p:spPr>
          <a:xfrm>
            <a:off x="4189412" y="6121147"/>
            <a:ext cx="1905000" cy="228600"/>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b="1" dirty="0">
                <a:solidFill>
                  <a:schemeClr val="accent3"/>
                </a:solidFill>
              </a:rPr>
              <a:t>Region buttons</a:t>
            </a:r>
            <a:endParaRPr kumimoji="0" lang="en-US" b="1" i="0" u="none" strike="noStrike" kern="1200" cap="none" spc="0" normalizeH="0" baseline="0" noProof="0" dirty="0">
              <a:ln>
                <a:noFill/>
              </a:ln>
              <a:solidFill>
                <a:schemeClr val="accent3"/>
              </a:solidFill>
              <a:effectLst/>
              <a:uLnTx/>
              <a:uFillTx/>
            </a:endParaRPr>
          </a:p>
        </p:txBody>
      </p:sp>
      <p:sp>
        <p:nvSpPr>
          <p:cNvPr id="20" name="Rectangle 3">
            <a:extLst>
              <a:ext uri="{FF2B5EF4-FFF2-40B4-BE49-F238E27FC236}">
                <a16:creationId xmlns:a16="http://schemas.microsoft.com/office/drawing/2014/main" id="{05483EBF-BD09-F14C-A237-A23FC7106B77}"/>
              </a:ext>
            </a:extLst>
          </p:cNvPr>
          <p:cNvSpPr txBox="1">
            <a:spLocks noChangeArrowheads="1"/>
          </p:cNvSpPr>
          <p:nvPr/>
        </p:nvSpPr>
        <p:spPr>
          <a:xfrm>
            <a:off x="9948459" y="6121147"/>
            <a:ext cx="1905000" cy="228600"/>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b="1" dirty="0">
                <a:solidFill>
                  <a:schemeClr val="accent3"/>
                </a:solidFill>
              </a:rPr>
              <a:t>Region button</a:t>
            </a:r>
            <a:endParaRPr kumimoji="0" lang="en-US" b="1" i="0" u="none" strike="noStrike" kern="1200" cap="none" spc="0" normalizeH="0" baseline="0" noProof="0" dirty="0">
              <a:ln>
                <a:noFill/>
              </a:ln>
              <a:solidFill>
                <a:schemeClr val="accent3"/>
              </a:solidFill>
              <a:effectLst/>
              <a:uLnTx/>
              <a:uFillTx/>
            </a:endParaRPr>
          </a:p>
        </p:txBody>
      </p:sp>
      <p:cxnSp>
        <p:nvCxnSpPr>
          <p:cNvPr id="22" name="Curved Connector 21">
            <a:extLst>
              <a:ext uri="{FF2B5EF4-FFF2-40B4-BE49-F238E27FC236}">
                <a16:creationId xmlns:a16="http://schemas.microsoft.com/office/drawing/2014/main" id="{E1A3E3F1-9196-0241-9D3E-71BF51BC837A}"/>
              </a:ext>
            </a:extLst>
          </p:cNvPr>
          <p:cNvCxnSpPr>
            <a:cxnSpLocks/>
          </p:cNvCxnSpPr>
          <p:nvPr/>
        </p:nvCxnSpPr>
        <p:spPr>
          <a:xfrm rot="5400000" flipH="1" flipV="1">
            <a:off x="10542773" y="5705536"/>
            <a:ext cx="463050" cy="368172"/>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D82E7809-0563-9748-BD19-488241004A68}"/>
              </a:ext>
            </a:extLst>
          </p:cNvPr>
          <p:cNvCxnSpPr>
            <a:cxnSpLocks/>
          </p:cNvCxnSpPr>
          <p:nvPr/>
        </p:nvCxnSpPr>
        <p:spPr>
          <a:xfrm rot="16200000" flipV="1">
            <a:off x="4523315" y="5690565"/>
            <a:ext cx="488576" cy="372588"/>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FD710627-6F5F-9745-BE48-8DFD8C4B5D14}"/>
              </a:ext>
            </a:extLst>
          </p:cNvPr>
          <p:cNvCxnSpPr>
            <a:cxnSpLocks/>
            <a:stCxn id="18" idx="0"/>
          </p:cNvCxnSpPr>
          <p:nvPr/>
        </p:nvCxnSpPr>
        <p:spPr>
          <a:xfrm rot="5400000" flipH="1" flipV="1">
            <a:off x="5071618" y="5699259"/>
            <a:ext cx="492183" cy="35159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42592"/>
          </a:xfrm>
        </p:spPr>
        <p:txBody>
          <a:bodyPr/>
          <a:lstStyle/>
          <a:p>
            <a:r>
              <a:rPr lang="en-US" b="1" dirty="0"/>
              <a:t>Creating a Button: Steps</a:t>
            </a:r>
          </a:p>
        </p:txBody>
      </p:sp>
      <p:pic>
        <p:nvPicPr>
          <p:cNvPr id="9" name="Picture 8">
            <a:extLst>
              <a:ext uri="{FF2B5EF4-FFF2-40B4-BE49-F238E27FC236}">
                <a16:creationId xmlns:a16="http://schemas.microsoft.com/office/drawing/2014/main" id="{E1BBF25D-C95C-6C49-9934-EFFCD3CC09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1745" y="990600"/>
            <a:ext cx="4021138" cy="3118834"/>
          </a:xfrm>
          <a:prstGeom prst="rect">
            <a:avLst/>
          </a:prstGeom>
          <a:ln>
            <a:solidFill>
              <a:schemeClr val="tx1"/>
            </a:solidFill>
          </a:ln>
        </p:spPr>
      </p:pic>
      <p:pic>
        <p:nvPicPr>
          <p:cNvPr id="12" name="Picture 11">
            <a:extLst>
              <a:ext uri="{FF2B5EF4-FFF2-40B4-BE49-F238E27FC236}">
                <a16:creationId xmlns:a16="http://schemas.microsoft.com/office/drawing/2014/main" id="{0DDC1FBB-9E69-B54C-B647-D741C9E920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69933" y="972890"/>
            <a:ext cx="3340233" cy="3118834"/>
          </a:xfrm>
          <a:prstGeom prst="rect">
            <a:avLst/>
          </a:prstGeom>
          <a:ln>
            <a:solidFill>
              <a:schemeClr val="tx1"/>
            </a:solidFill>
          </a:ln>
        </p:spPr>
      </p:pic>
      <p:pic>
        <p:nvPicPr>
          <p:cNvPr id="14" name="Picture 13">
            <a:extLst>
              <a:ext uri="{FF2B5EF4-FFF2-40B4-BE49-F238E27FC236}">
                <a16:creationId xmlns:a16="http://schemas.microsoft.com/office/drawing/2014/main" id="{16F8A6EE-FD8F-0E4E-84EA-EBFFD813AD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6578" y="1552883"/>
            <a:ext cx="3792631" cy="2048892"/>
          </a:xfrm>
          <a:prstGeom prst="rect">
            <a:avLst/>
          </a:prstGeom>
          <a:ln>
            <a:solidFill>
              <a:schemeClr val="tx1"/>
            </a:solidFill>
          </a:ln>
        </p:spPr>
      </p:pic>
      <p:pic>
        <p:nvPicPr>
          <p:cNvPr id="16" name="Picture 15">
            <a:extLst>
              <a:ext uri="{FF2B5EF4-FFF2-40B4-BE49-F238E27FC236}">
                <a16:creationId xmlns:a16="http://schemas.microsoft.com/office/drawing/2014/main" id="{03E63A06-4F2A-9742-BC9A-B3276415FAA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89528" y="4164058"/>
            <a:ext cx="3952814" cy="2111932"/>
          </a:xfrm>
          <a:prstGeom prst="rect">
            <a:avLst/>
          </a:prstGeom>
          <a:ln>
            <a:solidFill>
              <a:schemeClr val="tx1"/>
            </a:solidFill>
          </a:ln>
        </p:spPr>
      </p:pic>
      <p:pic>
        <p:nvPicPr>
          <p:cNvPr id="18" name="Picture 17">
            <a:extLst>
              <a:ext uri="{FF2B5EF4-FFF2-40B4-BE49-F238E27FC236}">
                <a16:creationId xmlns:a16="http://schemas.microsoft.com/office/drawing/2014/main" id="{F20E7499-827A-0E4F-AFF8-B4191F6379E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949641" y="4750784"/>
            <a:ext cx="4661964" cy="1269016"/>
          </a:xfrm>
          <a:prstGeom prst="rect">
            <a:avLst/>
          </a:prstGeom>
          <a:ln>
            <a:solidFill>
              <a:schemeClr val="tx1"/>
            </a:solidFill>
          </a:ln>
        </p:spPr>
      </p:pic>
      <p:sp>
        <p:nvSpPr>
          <p:cNvPr id="28" name="Oval 144">
            <a:extLst>
              <a:ext uri="{FF2B5EF4-FFF2-40B4-BE49-F238E27FC236}">
                <a16:creationId xmlns:a16="http://schemas.microsoft.com/office/drawing/2014/main" id="{AC4A251B-2822-D14B-A457-D2F6AA11674A}"/>
              </a:ext>
            </a:extLst>
          </p:cNvPr>
          <p:cNvSpPr>
            <a:spLocks noChangeArrowheads="1"/>
          </p:cNvSpPr>
          <p:nvPr/>
        </p:nvSpPr>
        <p:spPr bwMode="blackWhite">
          <a:xfrm>
            <a:off x="3946344" y="234974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9" name="Oval 144">
            <a:extLst>
              <a:ext uri="{FF2B5EF4-FFF2-40B4-BE49-F238E27FC236}">
                <a16:creationId xmlns:a16="http://schemas.microsoft.com/office/drawing/2014/main" id="{60614CB2-D90F-F74C-8A33-C08D0E94FC10}"/>
              </a:ext>
            </a:extLst>
          </p:cNvPr>
          <p:cNvSpPr>
            <a:spLocks noChangeArrowheads="1"/>
          </p:cNvSpPr>
          <p:nvPr/>
        </p:nvSpPr>
        <p:spPr bwMode="blackWhite">
          <a:xfrm>
            <a:off x="7535685" y="103768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30" name="Oval 144">
            <a:extLst>
              <a:ext uri="{FF2B5EF4-FFF2-40B4-BE49-F238E27FC236}">
                <a16:creationId xmlns:a16="http://schemas.microsoft.com/office/drawing/2014/main" id="{9DEA2110-BC4B-504C-9639-6DBD4B6B28B3}"/>
              </a:ext>
            </a:extLst>
          </p:cNvPr>
          <p:cNvSpPr>
            <a:spLocks noChangeArrowheads="1"/>
          </p:cNvSpPr>
          <p:nvPr/>
        </p:nvSpPr>
        <p:spPr bwMode="blackWhite">
          <a:xfrm>
            <a:off x="11458084" y="155726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31" name="Oval 144">
            <a:extLst>
              <a:ext uri="{FF2B5EF4-FFF2-40B4-BE49-F238E27FC236}">
                <a16:creationId xmlns:a16="http://schemas.microsoft.com/office/drawing/2014/main" id="{3C52FCE7-628D-4543-9EF5-E26CD1A8879B}"/>
              </a:ext>
            </a:extLst>
          </p:cNvPr>
          <p:cNvSpPr>
            <a:spLocks noChangeArrowheads="1"/>
          </p:cNvSpPr>
          <p:nvPr/>
        </p:nvSpPr>
        <p:spPr bwMode="blackWhite">
          <a:xfrm>
            <a:off x="11311854" y="416405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32" name="Oval 144">
            <a:extLst>
              <a:ext uri="{FF2B5EF4-FFF2-40B4-BE49-F238E27FC236}">
                <a16:creationId xmlns:a16="http://schemas.microsoft.com/office/drawing/2014/main" id="{501A323B-8EF2-434B-B923-C792DAF67AD1}"/>
              </a:ext>
            </a:extLst>
          </p:cNvPr>
          <p:cNvSpPr>
            <a:spLocks noChangeArrowheads="1"/>
          </p:cNvSpPr>
          <p:nvPr/>
        </p:nvSpPr>
        <p:spPr bwMode="blackWhite">
          <a:xfrm>
            <a:off x="7170560" y="475078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In this lesson, you learned how to create different types of page controls. You learned to create:</a:t>
            </a:r>
          </a:p>
          <a:p>
            <a:pPr marL="501650" lvl="1">
              <a:buClr>
                <a:srgbClr val="FF0000"/>
              </a:buClr>
              <a:buFont typeface="Arial" pitchFamily="34" charset="0"/>
              <a:buChar char="•"/>
            </a:pPr>
            <a:r>
              <a:rPr lang="en-US" sz="2800" dirty="0">
                <a:solidFill>
                  <a:srgbClr val="000000"/>
                </a:solidFill>
              </a:rPr>
              <a:t>Items</a:t>
            </a:r>
          </a:p>
          <a:p>
            <a:pPr marL="501650" lvl="1">
              <a:buClr>
                <a:srgbClr val="FF0000"/>
              </a:buClr>
              <a:buFont typeface="Arial" pitchFamily="34" charset="0"/>
              <a:buChar char="•"/>
            </a:pPr>
            <a:r>
              <a:rPr lang="en-US" sz="2800" dirty="0">
                <a:solidFill>
                  <a:srgbClr val="000000"/>
                </a:solidFill>
              </a:rPr>
              <a:t>Buttons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extLst>
      <p:ext uri="{BB962C8B-B14F-4D97-AF65-F5344CB8AC3E}">
        <p14:creationId xmlns:p14="http://schemas.microsoft.com/office/powerpoint/2010/main" val="261065567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77947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4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List different types of page-level items</a:t>
            </a:r>
          </a:p>
          <a:p>
            <a:pPr lvl="1">
              <a:buClr>
                <a:schemeClr val="accent1"/>
              </a:buClr>
              <a:buFont typeface="Arial"/>
              <a:buChar char="•"/>
            </a:pPr>
            <a:r>
              <a:rPr lang="en-US" sz="2800" dirty="0">
                <a:solidFill>
                  <a:srgbClr val="000000"/>
                </a:solidFill>
              </a:rPr>
              <a:t>Create  and use page-level items</a:t>
            </a:r>
          </a:p>
          <a:p>
            <a:pPr lvl="1">
              <a:buClr>
                <a:schemeClr val="accent1"/>
              </a:buClr>
              <a:buFont typeface="Arial"/>
              <a:buChar char="•"/>
            </a:pPr>
            <a:r>
              <a:rPr lang="en-US" sz="2800" dirty="0">
                <a:solidFill>
                  <a:srgbClr val="000000"/>
                </a:solidFill>
              </a:rPr>
              <a:t>Create and use buttons</a:t>
            </a:r>
          </a:p>
          <a:p>
            <a:pPr lvl="1">
              <a:buClr>
                <a:schemeClr val="accent1"/>
              </a:buClr>
              <a:buNone/>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Understanding Items</a:t>
            </a:r>
          </a:p>
        </p:txBody>
      </p:sp>
      <p:sp>
        <p:nvSpPr>
          <p:cNvPr id="4" name="Content Placeholder 6"/>
          <p:cNvSpPr>
            <a:spLocks noGrp="1"/>
          </p:cNvSpPr>
          <p:nvPr>
            <p:ph idx="1"/>
          </p:nvPr>
        </p:nvSpPr>
        <p:spPr>
          <a:xfrm>
            <a:off x="531812" y="990601"/>
            <a:ext cx="9601200" cy="609599"/>
          </a:xfrm>
        </p:spPr>
        <p:txBody>
          <a:bodyPr/>
          <a:lstStyle/>
          <a:p>
            <a:pPr>
              <a:buClr>
                <a:schemeClr val="accent1"/>
              </a:buClr>
              <a:buNone/>
            </a:pPr>
            <a:r>
              <a:rPr lang="en-US" dirty="0"/>
              <a:t>An item is part of an HTML form. There are two types of items:</a:t>
            </a:r>
          </a:p>
          <a:p>
            <a:pPr lvl="1">
              <a:buClr>
                <a:schemeClr val="accent1"/>
              </a:buClr>
              <a:buFont typeface="Arial" pitchFamily="34" charset="0"/>
              <a:buChar char="•"/>
            </a:pPr>
            <a:r>
              <a:rPr lang="en-US" sz="2800" dirty="0"/>
              <a:t>Page items</a:t>
            </a:r>
          </a:p>
          <a:p>
            <a:pPr lvl="1">
              <a:buClr>
                <a:schemeClr val="accent1"/>
              </a:buClr>
              <a:buFont typeface="Arial" pitchFamily="34" charset="0"/>
              <a:buChar char="•"/>
            </a:pPr>
            <a:r>
              <a:rPr lang="en-US" sz="2800" dirty="0"/>
              <a:t>Application items</a:t>
            </a:r>
          </a:p>
          <a:p>
            <a:endParaRPr lang="en-US" dirty="0"/>
          </a:p>
          <a:p>
            <a:endParaRPr lang="en-US" dirty="0"/>
          </a:p>
        </p:txBody>
      </p:sp>
      <p:sp>
        <p:nvSpPr>
          <p:cNvPr id="57" name="Rectangle 3">
            <a:extLst>
              <a:ext uri="{FF2B5EF4-FFF2-40B4-BE49-F238E27FC236}">
                <a16:creationId xmlns:a16="http://schemas.microsoft.com/office/drawing/2014/main" id="{E08EA389-6C1C-F84E-A354-A374A58587AB}"/>
              </a:ext>
            </a:extLst>
          </p:cNvPr>
          <p:cNvSpPr txBox="1">
            <a:spLocks noChangeArrowheads="1"/>
          </p:cNvSpPr>
          <p:nvPr/>
        </p:nvSpPr>
        <p:spPr>
          <a:xfrm>
            <a:off x="4071979" y="4744998"/>
            <a:ext cx="1946547" cy="8382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b="1" dirty="0">
                <a:solidFill>
                  <a:schemeClr val="accent3"/>
                </a:solidFill>
                <a:cs typeface="Arial" panose="020B0604020202020204" pitchFamily="34" charset="0"/>
              </a:rPr>
              <a:t>Viewing page items in Page Designer</a:t>
            </a:r>
            <a:endParaRPr kumimoji="0" lang="en-US" b="0" i="0" u="none" strike="noStrike" kern="1200" cap="none" spc="0" normalizeH="0" baseline="0" noProof="0" dirty="0">
              <a:ln>
                <a:noFill/>
              </a:ln>
              <a:solidFill>
                <a:schemeClr val="accent3"/>
              </a:solidFill>
              <a:effectLst/>
              <a:uLnTx/>
              <a:uFillTx/>
              <a:cs typeface="Arial" panose="020B0604020202020204" pitchFamily="34" charset="0"/>
            </a:endParaRPr>
          </a:p>
        </p:txBody>
      </p:sp>
      <p:pic>
        <p:nvPicPr>
          <p:cNvPr id="6" name="Picture 5">
            <a:extLst>
              <a:ext uri="{FF2B5EF4-FFF2-40B4-BE49-F238E27FC236}">
                <a16:creationId xmlns:a16="http://schemas.microsoft.com/office/drawing/2014/main" id="{2245B3AE-598E-C540-8288-A1B7930EE5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3421" y="2286000"/>
            <a:ext cx="2892002" cy="3914783"/>
          </a:xfrm>
          <a:prstGeom prst="rect">
            <a:avLst/>
          </a:prstGeom>
          <a:ln>
            <a:solidFill>
              <a:schemeClr val="tx1"/>
            </a:solidFill>
          </a:ln>
        </p:spPr>
      </p:pic>
      <p:pic>
        <p:nvPicPr>
          <p:cNvPr id="8" name="Picture 7">
            <a:extLst>
              <a:ext uri="{FF2B5EF4-FFF2-40B4-BE49-F238E27FC236}">
                <a16:creationId xmlns:a16="http://schemas.microsoft.com/office/drawing/2014/main" id="{07847EB3-4CD4-F549-A013-F5197FE6CE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18526" y="1704687"/>
            <a:ext cx="5867086" cy="4682820"/>
          </a:xfrm>
          <a:prstGeom prst="rect">
            <a:avLst/>
          </a:prstGeom>
          <a:ln>
            <a:solidFill>
              <a:schemeClr val="tx1"/>
            </a:solidFill>
          </a:ln>
        </p:spPr>
      </p:pic>
      <p:sp>
        <p:nvSpPr>
          <p:cNvPr id="28" name="Rectangle 3">
            <a:extLst>
              <a:ext uri="{FF2B5EF4-FFF2-40B4-BE49-F238E27FC236}">
                <a16:creationId xmlns:a16="http://schemas.microsoft.com/office/drawing/2014/main" id="{604FD755-16A3-2C48-BC14-79D9E8E5F71E}"/>
              </a:ext>
            </a:extLst>
          </p:cNvPr>
          <p:cNvSpPr txBox="1">
            <a:spLocks noChangeArrowheads="1"/>
          </p:cNvSpPr>
          <p:nvPr/>
        </p:nvSpPr>
        <p:spPr>
          <a:xfrm>
            <a:off x="7473966" y="1350386"/>
            <a:ext cx="2659046" cy="40478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b="1" dirty="0">
                <a:solidFill>
                  <a:schemeClr val="accent3"/>
                </a:solidFill>
                <a:cs typeface="Arial" panose="020B0604020202020204" pitchFamily="34" charset="0"/>
              </a:rPr>
              <a:t>Page Items: Examples</a:t>
            </a:r>
            <a:endParaRPr kumimoji="0" lang="en-US" b="0" i="0" u="none" strike="noStrike" kern="1200" cap="none" spc="0" normalizeH="0" baseline="0" noProof="0" dirty="0">
              <a:ln>
                <a:noFill/>
              </a:ln>
              <a:solidFill>
                <a:schemeClr val="accent3"/>
              </a:solidFill>
              <a:effectLst/>
              <a:uLnTx/>
              <a:uFillTx/>
              <a:cs typeface="Arial" panose="020B0604020202020204" pitchFamily="34" charset="0"/>
            </a:endParaRPr>
          </a:p>
        </p:txBody>
      </p:sp>
      <p:cxnSp>
        <p:nvCxnSpPr>
          <p:cNvPr id="36" name="Curved Connector 35">
            <a:extLst>
              <a:ext uri="{FF2B5EF4-FFF2-40B4-BE49-F238E27FC236}">
                <a16:creationId xmlns:a16="http://schemas.microsoft.com/office/drawing/2014/main" id="{24B1C117-8571-9347-9954-1B0CFA43BBA6}"/>
              </a:ext>
            </a:extLst>
          </p:cNvPr>
          <p:cNvCxnSpPr>
            <a:cxnSpLocks/>
            <a:stCxn id="57" idx="1"/>
          </p:cNvCxnSpPr>
          <p:nvPr/>
        </p:nvCxnSpPr>
        <p:spPr>
          <a:xfrm rot="10800000" flipV="1">
            <a:off x="3351215" y="5164098"/>
            <a:ext cx="720765" cy="703302"/>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37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Understanding Application Items</a:t>
            </a:r>
          </a:p>
        </p:txBody>
      </p:sp>
      <p:pic>
        <p:nvPicPr>
          <p:cNvPr id="4" name="Picture 3">
            <a:extLst>
              <a:ext uri="{FF2B5EF4-FFF2-40B4-BE49-F238E27FC236}">
                <a16:creationId xmlns:a16="http://schemas.microsoft.com/office/drawing/2014/main" id="{120D6F6C-AC66-2340-B811-1DBCA11917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776431"/>
            <a:ext cx="5638800" cy="3310184"/>
          </a:xfrm>
          <a:prstGeom prst="rect">
            <a:avLst/>
          </a:prstGeom>
          <a:ln>
            <a:solidFill>
              <a:schemeClr val="accent1"/>
            </a:solidFill>
          </a:ln>
        </p:spPr>
      </p:pic>
      <p:pic>
        <p:nvPicPr>
          <p:cNvPr id="7" name="Picture 6">
            <a:extLst>
              <a:ext uri="{FF2B5EF4-FFF2-40B4-BE49-F238E27FC236}">
                <a16:creationId xmlns:a16="http://schemas.microsoft.com/office/drawing/2014/main" id="{73CF6709-E43E-F541-84F1-DD3F16D7A9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5590" y="2142950"/>
            <a:ext cx="8630022" cy="4133887"/>
          </a:xfrm>
          <a:prstGeom prst="rect">
            <a:avLst/>
          </a:prstGeom>
          <a:ln>
            <a:solidFill>
              <a:schemeClr val="accent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latin typeface="+mn-lt"/>
              </a:rPr>
              <a:t>Creating a Page Item</a:t>
            </a:r>
          </a:p>
        </p:txBody>
      </p:sp>
      <p:sp>
        <p:nvSpPr>
          <p:cNvPr id="26" name="Rectangle 3"/>
          <p:cNvSpPr txBox="1">
            <a:spLocks noChangeArrowheads="1"/>
          </p:cNvSpPr>
          <p:nvPr/>
        </p:nvSpPr>
        <p:spPr>
          <a:xfrm>
            <a:off x="1890712" y="762000"/>
            <a:ext cx="2895600" cy="3048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000" b="1" dirty="0">
                <a:solidFill>
                  <a:schemeClr val="accent3"/>
                </a:solidFill>
                <a:cs typeface="Arial" panose="020B0604020202020204" pitchFamily="34" charset="0"/>
              </a:rPr>
              <a:t>From the Rendering tab</a:t>
            </a:r>
            <a:endParaRPr kumimoji="0" lang="en-US" sz="2400" b="0" i="0" u="none" strike="noStrike" kern="1200" cap="none" spc="0" normalizeH="0" baseline="0" noProof="0" dirty="0">
              <a:ln>
                <a:noFill/>
              </a:ln>
              <a:solidFill>
                <a:schemeClr val="accent3"/>
              </a:solidFill>
              <a:effectLst/>
              <a:uLnTx/>
              <a:uFillTx/>
              <a:cs typeface="Arial" panose="020B0604020202020204" pitchFamily="34" charset="0"/>
            </a:endParaRPr>
          </a:p>
        </p:txBody>
      </p:sp>
      <p:sp>
        <p:nvSpPr>
          <p:cNvPr id="29" name="Rectangle 3"/>
          <p:cNvSpPr txBox="1">
            <a:spLocks noChangeArrowheads="1"/>
          </p:cNvSpPr>
          <p:nvPr/>
        </p:nvSpPr>
        <p:spPr>
          <a:xfrm>
            <a:off x="7466012" y="735126"/>
            <a:ext cx="2400300" cy="3048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000" b="1" dirty="0">
                <a:solidFill>
                  <a:schemeClr val="accent3"/>
                </a:solidFill>
                <a:cs typeface="Arial" panose="020B0604020202020204" pitchFamily="34" charset="0"/>
              </a:rPr>
              <a:t>From the Gallery</a:t>
            </a:r>
            <a:endParaRPr kumimoji="0" lang="en-US" sz="2400" b="0" i="0" u="none" strike="noStrike" kern="1200" cap="none" spc="0" normalizeH="0" baseline="0" noProof="0" dirty="0">
              <a:ln>
                <a:noFill/>
              </a:ln>
              <a:solidFill>
                <a:schemeClr val="accent3"/>
              </a:solidFill>
              <a:effectLst/>
              <a:uLnTx/>
              <a:uFillTx/>
              <a:cs typeface="Arial" panose="020B0604020202020204" pitchFamily="34" charset="0"/>
            </a:endParaRPr>
          </a:p>
        </p:txBody>
      </p:sp>
      <p:pic>
        <p:nvPicPr>
          <p:cNvPr id="5" name="Picture 4">
            <a:extLst>
              <a:ext uri="{FF2B5EF4-FFF2-40B4-BE49-F238E27FC236}">
                <a16:creationId xmlns:a16="http://schemas.microsoft.com/office/drawing/2014/main" id="{41CD835A-D7BD-8A48-BB5F-FC189A433AA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41962" y="1039926"/>
            <a:ext cx="4862106" cy="4370274"/>
          </a:xfrm>
          <a:prstGeom prst="rect">
            <a:avLst/>
          </a:prstGeom>
          <a:ln>
            <a:solidFill>
              <a:srgbClr val="000000"/>
            </a:solidFill>
          </a:ln>
        </p:spPr>
      </p:pic>
      <p:pic>
        <p:nvPicPr>
          <p:cNvPr id="7" name="Picture 6">
            <a:extLst>
              <a:ext uri="{FF2B5EF4-FFF2-40B4-BE49-F238E27FC236}">
                <a16:creationId xmlns:a16="http://schemas.microsoft.com/office/drawing/2014/main" id="{190432F8-7884-9443-BC97-C7284E3A50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4412" y="1015263"/>
            <a:ext cx="4314695" cy="5342918"/>
          </a:xfrm>
          <a:prstGeom prst="rect">
            <a:avLst/>
          </a:prstGeom>
          <a:ln>
            <a:solidFill>
              <a:srgbClr val="000000"/>
            </a:solidFill>
          </a:ln>
        </p:spPr>
      </p:pic>
      <p:sp>
        <p:nvSpPr>
          <p:cNvPr id="12" name="Rectangle 3">
            <a:extLst>
              <a:ext uri="{FF2B5EF4-FFF2-40B4-BE49-F238E27FC236}">
                <a16:creationId xmlns:a16="http://schemas.microsoft.com/office/drawing/2014/main" id="{57F58D81-4D59-134C-9465-3A562FDF0AB9}"/>
              </a:ext>
            </a:extLst>
          </p:cNvPr>
          <p:cNvSpPr txBox="1">
            <a:spLocks noChangeArrowheads="1"/>
          </p:cNvSpPr>
          <p:nvPr/>
        </p:nvSpPr>
        <p:spPr>
          <a:xfrm>
            <a:off x="7923212" y="4343400"/>
            <a:ext cx="1771017" cy="1524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000" b="1" dirty="0">
                <a:solidFill>
                  <a:schemeClr val="accent3"/>
                </a:solidFill>
                <a:cs typeface="Arial" panose="020B0604020202020204" pitchFamily="34" charset="0"/>
              </a:rPr>
              <a:t>Drag and Drop</a:t>
            </a:r>
            <a:endParaRPr kumimoji="0" lang="en-US" sz="2400" b="0" i="0" u="none" strike="noStrike" kern="1200" cap="none" spc="0" normalizeH="0" baseline="0" noProof="0" dirty="0">
              <a:ln>
                <a:noFill/>
              </a:ln>
              <a:solidFill>
                <a:schemeClr val="accent3"/>
              </a:solidFill>
              <a:effectLst/>
              <a:uLnTx/>
              <a:uFillTx/>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Different Types of Page Items</a:t>
            </a:r>
          </a:p>
        </p:txBody>
      </p:sp>
      <p:pic>
        <p:nvPicPr>
          <p:cNvPr id="4" name="Picture 3">
            <a:extLst>
              <a:ext uri="{FF2B5EF4-FFF2-40B4-BE49-F238E27FC236}">
                <a16:creationId xmlns:a16="http://schemas.microsoft.com/office/drawing/2014/main" id="{392A0EEF-1810-DB44-B2BD-005E569BE98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6609" y="914400"/>
            <a:ext cx="11015605" cy="4356100"/>
          </a:xfrm>
          <a:prstGeom prst="rect">
            <a:avLst/>
          </a:prstGeom>
          <a:ln>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Creating a Page Item: Example</a:t>
            </a:r>
          </a:p>
        </p:txBody>
      </p:sp>
      <p:sp>
        <p:nvSpPr>
          <p:cNvPr id="10" name="Rectangle 3"/>
          <p:cNvSpPr txBox="1">
            <a:spLocks noChangeArrowheads="1"/>
          </p:cNvSpPr>
          <p:nvPr/>
        </p:nvSpPr>
        <p:spPr>
          <a:xfrm>
            <a:off x="989012" y="5486400"/>
            <a:ext cx="2057400" cy="304800"/>
          </a:xfrm>
          <a:prstGeom prst="rect">
            <a:avLst/>
          </a:prstGeom>
        </p:spPr>
        <p:txBody>
          <a:bodyPr vert="horz" lIns="0" tIns="0" rIns="0" bIns="0" rtlCol="0">
            <a:noAutofit/>
          </a:bodyPr>
          <a:lstStyle/>
          <a:p>
            <a:pPr marL="53975" marR="0" lvl="0" indent="-53975" algn="l" defTabSz="914400" rtl="0" eaLnBrk="1" fontAlgn="auto" latinLnBrk="0" hangingPunct="1">
              <a:lnSpc>
                <a:spcPct val="90000"/>
              </a:lnSpc>
              <a:spcBef>
                <a:spcPts val="1200"/>
              </a:spcBef>
              <a:spcAft>
                <a:spcPts val="0"/>
              </a:spcAft>
              <a:buClr>
                <a:schemeClr val="folHlink"/>
              </a:buClr>
              <a:buSzTx/>
              <a:buFont typeface="Arial" panose="020B0604020202020204" pitchFamily="34" charset="0"/>
              <a:buNone/>
              <a:tabLst/>
              <a:defRPr/>
            </a:pPr>
            <a:r>
              <a:rPr lang="en-US" sz="2000" b="1" dirty="0">
                <a:solidFill>
                  <a:schemeClr val="accent3"/>
                </a:solidFill>
                <a:cs typeface="Arial" panose="020B0604020202020204" pitchFamily="34" charset="0"/>
              </a:rPr>
              <a:t>Shuttle item type</a:t>
            </a:r>
            <a:endParaRPr kumimoji="0" lang="en-US" sz="2400" b="0" i="0" u="none" strike="noStrike" kern="1200" cap="none" spc="0" normalizeH="0" baseline="0" noProof="0" dirty="0">
              <a:ln>
                <a:noFill/>
              </a:ln>
              <a:solidFill>
                <a:schemeClr val="accent3"/>
              </a:solidFill>
              <a:effectLst/>
              <a:uLnTx/>
              <a:uFillTx/>
              <a:cs typeface="Arial" panose="020B0604020202020204" pitchFamily="34" charset="0"/>
            </a:endParaRPr>
          </a:p>
        </p:txBody>
      </p:sp>
      <p:pic>
        <p:nvPicPr>
          <p:cNvPr id="5" name="Picture 4">
            <a:extLst>
              <a:ext uri="{FF2B5EF4-FFF2-40B4-BE49-F238E27FC236}">
                <a16:creationId xmlns:a16="http://schemas.microsoft.com/office/drawing/2014/main" id="{381B8BDB-AC61-B742-856D-D68CDE7150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922992"/>
            <a:ext cx="9525000" cy="2506008"/>
          </a:xfrm>
          <a:prstGeom prst="rect">
            <a:avLst/>
          </a:prstGeom>
          <a:ln>
            <a:solidFill>
              <a:schemeClr val="tx1"/>
            </a:solidFill>
          </a:ln>
        </p:spPr>
      </p:pic>
      <p:pic>
        <p:nvPicPr>
          <p:cNvPr id="8" name="Picture 7">
            <a:extLst>
              <a:ext uri="{FF2B5EF4-FFF2-40B4-BE49-F238E27FC236}">
                <a16:creationId xmlns:a16="http://schemas.microsoft.com/office/drawing/2014/main" id="{65FE1757-5DF9-AD4A-89C7-404781CDBB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3212" y="1981200"/>
            <a:ext cx="6934200" cy="4249993"/>
          </a:xfrm>
          <a:prstGeom prst="rect">
            <a:avLst/>
          </a:prstGeom>
          <a:ln>
            <a:solidFill>
              <a:schemeClr val="tx1"/>
            </a:solidFill>
          </a:ln>
        </p:spPr>
      </p:pic>
      <p:cxnSp>
        <p:nvCxnSpPr>
          <p:cNvPr id="11" name="Curved Connector 10">
            <a:extLst>
              <a:ext uri="{FF2B5EF4-FFF2-40B4-BE49-F238E27FC236}">
                <a16:creationId xmlns:a16="http://schemas.microsoft.com/office/drawing/2014/main" id="{0FA40A34-AA78-AE40-9CB0-497CAA5345A1}"/>
              </a:ext>
            </a:extLst>
          </p:cNvPr>
          <p:cNvCxnSpPr>
            <a:cxnSpLocks/>
          </p:cNvCxnSpPr>
          <p:nvPr/>
        </p:nvCxnSpPr>
        <p:spPr>
          <a:xfrm flipV="1">
            <a:off x="3046412" y="4982496"/>
            <a:ext cx="1066800" cy="656304"/>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1201400" cy="279400"/>
          </a:xfrm>
        </p:spPr>
        <p:txBody>
          <a:bodyPr/>
          <a:lstStyle/>
          <a:p>
            <a:r>
              <a:rPr lang="en-US" b="1" dirty="0"/>
              <a:t>Creating a Page Item: Example - Steps</a:t>
            </a:r>
          </a:p>
        </p:txBody>
      </p:sp>
      <p:pic>
        <p:nvPicPr>
          <p:cNvPr id="18" name="Picture 17">
            <a:extLst>
              <a:ext uri="{FF2B5EF4-FFF2-40B4-BE49-F238E27FC236}">
                <a16:creationId xmlns:a16="http://schemas.microsoft.com/office/drawing/2014/main" id="{C2605BEE-0F1A-5141-BBFD-E5BAC8DEEF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849388"/>
            <a:ext cx="3871503" cy="3382957"/>
          </a:xfrm>
          <a:prstGeom prst="rect">
            <a:avLst/>
          </a:prstGeom>
          <a:ln>
            <a:solidFill>
              <a:schemeClr val="accent1"/>
            </a:solidFill>
          </a:ln>
        </p:spPr>
      </p:pic>
      <p:pic>
        <p:nvPicPr>
          <p:cNvPr id="21" name="Picture 20">
            <a:extLst>
              <a:ext uri="{FF2B5EF4-FFF2-40B4-BE49-F238E27FC236}">
                <a16:creationId xmlns:a16="http://schemas.microsoft.com/office/drawing/2014/main" id="{6FAFCBD0-E6AC-934C-920C-77CAB5E35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23904" y="2567447"/>
            <a:ext cx="8075613" cy="3674324"/>
          </a:xfrm>
          <a:prstGeom prst="rect">
            <a:avLst/>
          </a:prstGeom>
          <a:ln>
            <a:solidFill>
              <a:schemeClr val="accent1"/>
            </a:solidFill>
          </a:ln>
        </p:spPr>
      </p:pic>
      <p:sp>
        <p:nvSpPr>
          <p:cNvPr id="22" name="Oval 144">
            <a:extLst>
              <a:ext uri="{FF2B5EF4-FFF2-40B4-BE49-F238E27FC236}">
                <a16:creationId xmlns:a16="http://schemas.microsoft.com/office/drawing/2014/main" id="{5399B771-E7B5-1B4F-8C6A-EBF2BDD73A0C}"/>
              </a:ext>
            </a:extLst>
          </p:cNvPr>
          <p:cNvSpPr>
            <a:spLocks noChangeArrowheads="1"/>
          </p:cNvSpPr>
          <p:nvPr/>
        </p:nvSpPr>
        <p:spPr bwMode="blackWhite">
          <a:xfrm>
            <a:off x="3794177" y="85832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3" name="Oval 144">
            <a:extLst>
              <a:ext uri="{FF2B5EF4-FFF2-40B4-BE49-F238E27FC236}">
                <a16:creationId xmlns:a16="http://schemas.microsoft.com/office/drawing/2014/main" id="{4C7BA6C6-77D4-0A45-9D85-8F5507F17E00}"/>
              </a:ext>
            </a:extLst>
          </p:cNvPr>
          <p:cNvSpPr>
            <a:spLocks noChangeArrowheads="1"/>
          </p:cNvSpPr>
          <p:nvPr/>
        </p:nvSpPr>
        <p:spPr bwMode="blackWhite">
          <a:xfrm>
            <a:off x="6399212" y="240385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12812</TotalTime>
  <Words>4458</Words>
  <Application>Microsoft Macintosh PowerPoint</Application>
  <PresentationFormat>Custom</PresentationFormat>
  <Paragraphs>245</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Courier New</vt:lpstr>
      <vt:lpstr>LavosHandy™</vt:lpstr>
      <vt:lpstr>Times New Roman</vt:lpstr>
      <vt:lpstr>Wingdings</vt:lpstr>
      <vt:lpstr>Oracle_16x9_2014_521</vt:lpstr>
      <vt:lpstr>PowerPoint Presentation</vt:lpstr>
      <vt:lpstr>PowerPoint Presentation</vt:lpstr>
      <vt:lpstr>PowerPoint Presentation</vt:lpstr>
      <vt:lpstr>Understanding Items</vt:lpstr>
      <vt:lpstr>Understanding Application Items</vt:lpstr>
      <vt:lpstr>Creating a Page Item</vt:lpstr>
      <vt:lpstr>Different Types of Page Items</vt:lpstr>
      <vt:lpstr>Creating a Page Item: Example</vt:lpstr>
      <vt:lpstr>Creating a Page Item: Example - Steps</vt:lpstr>
      <vt:lpstr>Creating a Page Item: Example - Steps</vt:lpstr>
      <vt:lpstr>Editing a Page Item</vt:lpstr>
      <vt:lpstr>Referencing Item Values</vt:lpstr>
      <vt:lpstr>Creating a Quick Pick Selection</vt:lpstr>
      <vt:lpstr>What is a List of Values (LOV)?</vt:lpstr>
      <vt:lpstr>Creating a Static LOV</vt:lpstr>
      <vt:lpstr>Creating a Dynamic LOV</vt:lpstr>
      <vt:lpstr>Creating a Dynamic LOV</vt:lpstr>
      <vt:lpstr>Associating a Named LOV with an Item</vt:lpstr>
      <vt:lpstr>Creating a Cascading LOV</vt:lpstr>
      <vt:lpstr>Creating a Cascading LOV: Steps</vt:lpstr>
      <vt:lpstr>Creating Buttons</vt:lpstr>
      <vt:lpstr>Creating a Button: Steps</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737</cp:revision>
  <dcterms:created xsi:type="dcterms:W3CDTF">2014-06-19T18:11:18Z</dcterms:created>
  <dcterms:modified xsi:type="dcterms:W3CDTF">2020-01-14T18:17:40Z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